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Comfortaa" panose="020B0604020202020204" charset="0"/>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2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8cb66b03f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8cb66b03f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Comfortaa"/>
                <a:ea typeface="Comfortaa"/>
                <a:cs typeface="Comfortaa"/>
                <a:sym typeface="Comfortaa"/>
              </a:rPr>
              <a:t>Hello and we are the digital leaders for St Giles Primary School. </a:t>
            </a:r>
            <a:r>
              <a:rPr lang="en" sz="1200" dirty="0">
                <a:latin typeface="Comfortaa"/>
                <a:ea typeface="Comfortaa"/>
                <a:cs typeface="Comfortaa"/>
                <a:sym typeface="Comfortaa"/>
              </a:rPr>
              <a:t>We will be talking about online safety throughout the year in assemblies and presentations to make sure you are safe at home and also at school and anywhere else. This should help you to understand what is the right thing to do and what should be avoided online.  </a:t>
            </a:r>
            <a:r>
              <a:rPr lang="en" sz="1200" dirty="0" smtClean="0">
                <a:latin typeface="Comfortaa"/>
                <a:ea typeface="Comfortaa"/>
                <a:cs typeface="Comfortaa"/>
                <a:sym typeface="Comfortaa"/>
              </a:rPr>
              <a:t>Think about the Convention on the Rights of a child and the articles that link to ‘Online Safety.’</a:t>
            </a:r>
            <a:endParaRPr sz="1200" dirty="0">
              <a:latin typeface="Comfortaa"/>
              <a:ea typeface="Comfortaa"/>
              <a:cs typeface="Comfortaa"/>
              <a:sym typeface="Comfortaa"/>
            </a:endParaRPr>
          </a:p>
          <a:p>
            <a:pPr marL="0" lvl="0" indent="0" algn="l" rtl="0">
              <a:spcBef>
                <a:spcPts val="0"/>
              </a:spcBef>
              <a:spcAft>
                <a:spcPts val="0"/>
              </a:spcAft>
              <a:buNone/>
            </a:pPr>
            <a:endParaRPr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8cb66b03fa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8cb66b03fa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Your passwords should never be simple but make it easy to remember because if it is to complicated then you will forget it easily. Make sure you do not use the same password for everything. In passwords you should have: numbers, letters and symbols or a 2 step verification password that sends a code to your email. You can use face ID , A Fingerprint password, or a more complicated password . A good password is : batman5437£ And a bad password is : 1234 and password.</a:t>
            </a:r>
            <a:endParaRPr>
              <a:latin typeface="Comfortaa"/>
              <a:ea typeface="Comfortaa"/>
              <a:cs typeface="Comfortaa"/>
              <a:sym typeface="Comforta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8cb66b03fa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8cb66b03f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If you are worried,scared or sad you can tell a trusted adult , your teaches or you could tell us your digital leader’s and child line or ceop. But if you tell us the digital leader’s if we think that a teacher should know we will tell them because some things we need to tell an adult about if it is concerning.</a:t>
            </a:r>
            <a:endParaRPr>
              <a:latin typeface="Comfortaa"/>
              <a:ea typeface="Comfortaa"/>
              <a:cs typeface="Comfortaa"/>
              <a:sym typeface="Comfortaa"/>
            </a:endParaRPr>
          </a:p>
          <a:p>
            <a:pPr marL="0" lvl="0" indent="0" algn="l" rtl="0">
              <a:spcBef>
                <a:spcPts val="0"/>
              </a:spcBef>
              <a:spcAft>
                <a:spcPts val="0"/>
              </a:spcAft>
              <a:buNone/>
            </a:pPr>
            <a:r>
              <a:rPr lang="en">
                <a:latin typeface="Comfortaa"/>
                <a:ea typeface="Comfortaa"/>
                <a:cs typeface="Comfortaa"/>
                <a:sym typeface="Comfortaa"/>
              </a:rPr>
              <a:t>If you are in serious danger online you could also tell the police about it.</a:t>
            </a:r>
            <a:endParaRPr>
              <a:latin typeface="Comfortaa"/>
              <a:ea typeface="Comfortaa"/>
              <a:cs typeface="Comfortaa"/>
              <a:sym typeface="Comforta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8cb66b03fa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8cb66b03fa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mfortaa"/>
                <a:ea typeface="Comfortaa"/>
                <a:cs typeface="Comfortaa"/>
                <a:sym typeface="Comfortaa"/>
              </a:rPr>
              <a:t>So many of you would have probably completed our survey. One or two of the questions talked about the age restrictions of many social media platforms and most of you chose the right option to make sure that you are safe. Most social media platforms age restrictions are above 13. Many of you might also use an app called youtube. But do you actually know the age of which you’re meant to access this app? Well, you’re meant to be 13 or over</a:t>
            </a:r>
            <a:r>
              <a:rPr lang="en" sz="1300">
                <a:solidFill>
                  <a:schemeClr val="dk1"/>
                </a:solidFill>
                <a:latin typeface="Comfortaa"/>
                <a:ea typeface="Comfortaa"/>
                <a:cs typeface="Comfortaa"/>
                <a:sym typeface="Comfortaa"/>
              </a:rPr>
              <a:t> due to the personal information the app will collect such as location, viewing habits and searches.</a:t>
            </a:r>
            <a:endParaRPr sz="1300">
              <a:solidFill>
                <a:schemeClr val="dk1"/>
              </a:solidFill>
              <a:latin typeface="Comfortaa"/>
              <a:ea typeface="Comfortaa"/>
              <a:cs typeface="Comfortaa"/>
              <a:sym typeface="Comfortaa"/>
            </a:endParaRPr>
          </a:p>
          <a:p>
            <a:pPr marL="0" lvl="0" indent="0" algn="l" rtl="0">
              <a:spcBef>
                <a:spcPts val="0"/>
              </a:spcBef>
              <a:spcAft>
                <a:spcPts val="0"/>
              </a:spcAft>
              <a:buNone/>
            </a:pPr>
            <a:endParaRPr sz="1300">
              <a:solidFill>
                <a:schemeClr val="dk1"/>
              </a:solidFill>
              <a:latin typeface="Comfortaa"/>
              <a:ea typeface="Comfortaa"/>
              <a:cs typeface="Comfortaa"/>
              <a:sym typeface="Comfortaa"/>
            </a:endParaRPr>
          </a:p>
          <a:p>
            <a:pPr marL="0" lvl="0" indent="0" algn="l" rtl="0">
              <a:spcBef>
                <a:spcPts val="0"/>
              </a:spcBef>
              <a:spcAft>
                <a:spcPts val="0"/>
              </a:spcAft>
              <a:buNone/>
            </a:pPr>
            <a:r>
              <a:rPr lang="en" sz="1300">
                <a:latin typeface="Comfortaa"/>
                <a:ea typeface="Comfortaa"/>
                <a:cs typeface="Comfortaa"/>
                <a:sym typeface="Comfortaa"/>
              </a:rPr>
              <a:t>What would you do when a terms and conditions pop up on your screen about the age restrictions?</a:t>
            </a:r>
            <a:endParaRPr sz="1300">
              <a:latin typeface="Comfortaa"/>
              <a:ea typeface="Comfortaa"/>
              <a:cs typeface="Comfortaa"/>
              <a:sym typeface="Comfortaa"/>
            </a:endParaRPr>
          </a:p>
          <a:p>
            <a:pPr marL="0" lvl="0" indent="0" algn="l" rtl="0">
              <a:spcBef>
                <a:spcPts val="0"/>
              </a:spcBef>
              <a:spcAft>
                <a:spcPts val="0"/>
              </a:spcAft>
              <a:buNone/>
            </a:pPr>
            <a:r>
              <a:rPr lang="en" sz="1300">
                <a:latin typeface="Comfortaa"/>
                <a:ea typeface="Comfortaa"/>
                <a:cs typeface="Comfortaa"/>
                <a:sym typeface="Comfortaa"/>
              </a:rPr>
              <a:t>Would you just ignore it and accept?</a:t>
            </a:r>
            <a:endParaRPr sz="1300">
              <a:latin typeface="Comfortaa"/>
              <a:ea typeface="Comfortaa"/>
              <a:cs typeface="Comfortaa"/>
              <a:sym typeface="Comfortaa"/>
            </a:endParaRPr>
          </a:p>
          <a:p>
            <a:pPr marL="0" lvl="0" indent="0" algn="l" rtl="0">
              <a:spcBef>
                <a:spcPts val="0"/>
              </a:spcBef>
              <a:spcAft>
                <a:spcPts val="0"/>
              </a:spcAft>
              <a:buNone/>
            </a:pPr>
            <a:r>
              <a:rPr lang="en" sz="1300">
                <a:latin typeface="Comfortaa"/>
                <a:ea typeface="Comfortaa"/>
                <a:cs typeface="Comfortaa"/>
                <a:sym typeface="Comfortaa"/>
              </a:rPr>
              <a:t>(please be honest while thinking about this)</a:t>
            </a:r>
            <a:endParaRPr sz="1300">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8cb66b03fa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8cb66b03fa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mfortaa"/>
                <a:ea typeface="Comfortaa"/>
                <a:cs typeface="Comfortaa"/>
                <a:sym typeface="Comfortaa"/>
              </a:rPr>
              <a:t>An important role in online safety is having a duty bearer. </a:t>
            </a:r>
            <a:r>
              <a:rPr lang="en" sz="1200" dirty="0">
                <a:latin typeface="Comfortaa"/>
                <a:ea typeface="Comfortaa"/>
                <a:cs typeface="Comfortaa"/>
                <a:sym typeface="Comfortaa"/>
              </a:rPr>
              <a:t>This means you’re parents, teachers and any one who takes care of you. Duty bearers have very important responsibilities </a:t>
            </a:r>
            <a:r>
              <a:rPr lang="en" sz="1200" dirty="0">
                <a:solidFill>
                  <a:srgbClr val="202124"/>
                </a:solidFill>
                <a:highlight>
                  <a:srgbClr val="FFFFFF"/>
                </a:highlight>
              </a:rPr>
              <a:t>and they should</a:t>
            </a:r>
            <a:r>
              <a:rPr lang="en" sz="1200" dirty="0">
                <a:latin typeface="Comfortaa"/>
                <a:ea typeface="Comfortaa"/>
                <a:cs typeface="Comfortaa"/>
                <a:sym typeface="Comfortaa"/>
              </a:rPr>
              <a:t>  give you permission to any social media applications or not as well as needing to also teach you how to report people but also listen to you if someone bullies you or just picks on you online.</a:t>
            </a:r>
            <a:endParaRPr sz="1200" dirty="0">
              <a:latin typeface="Comfortaa"/>
              <a:ea typeface="Comfortaa"/>
              <a:cs typeface="Comfortaa"/>
              <a:sym typeface="Comforta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11.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16.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239926" y="907132"/>
            <a:ext cx="6783571" cy="1449751"/>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solidFill>
                  <a:schemeClr val="lt1"/>
                </a:solidFill>
              </a:rPr>
              <a:t>Digital leaders 2022/23</a:t>
            </a:r>
            <a:endParaRPr dirty="0">
              <a:solidFill>
                <a:schemeClr val="lt1"/>
              </a:solidFill>
            </a:endParaRPr>
          </a:p>
        </p:txBody>
      </p:sp>
      <p:sp>
        <p:nvSpPr>
          <p:cNvPr id="55" name="Google Shape;55;p13"/>
          <p:cNvSpPr txBox="1">
            <a:spLocks noGrp="1"/>
          </p:cNvSpPr>
          <p:nvPr>
            <p:ph type="subTitle" idx="1"/>
          </p:nvPr>
        </p:nvSpPr>
        <p:spPr>
          <a:xfrm>
            <a:off x="8723175" y="3371975"/>
            <a:ext cx="109200" cy="2547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dirty="0"/>
          </a:p>
        </p:txBody>
      </p:sp>
      <p:pic>
        <p:nvPicPr>
          <p:cNvPr id="57" name="Google Shape;57;p13"/>
          <p:cNvPicPr preferRelativeResize="0"/>
          <p:nvPr/>
        </p:nvPicPr>
        <p:blipFill>
          <a:blip r:embed="rId3">
            <a:alphaModFix/>
          </a:blip>
          <a:stretch>
            <a:fillRect/>
          </a:stretch>
        </p:blipFill>
        <p:spPr>
          <a:xfrm>
            <a:off x="141767" y="155944"/>
            <a:ext cx="1807536" cy="1736651"/>
          </a:xfrm>
          <a:prstGeom prst="rect">
            <a:avLst/>
          </a:prstGeom>
          <a:noFill/>
          <a:ln>
            <a:noFill/>
          </a:ln>
        </p:spPr>
      </p:pic>
      <p:sp>
        <p:nvSpPr>
          <p:cNvPr id="2" name="Rectangle 1"/>
          <p:cNvSpPr/>
          <p:nvPr/>
        </p:nvSpPr>
        <p:spPr>
          <a:xfrm>
            <a:off x="307975" y="2729022"/>
            <a:ext cx="6362225" cy="2123658"/>
          </a:xfrm>
          <a:prstGeom prst="rect">
            <a:avLst/>
          </a:prstGeom>
        </p:spPr>
        <p:txBody>
          <a:bodyPr wrap="square">
            <a:spAutoFit/>
          </a:bodyPr>
          <a:lstStyle/>
          <a:p>
            <a:r>
              <a:rPr lang="en-GB" sz="1100" b="1" dirty="0">
                <a:solidFill>
                  <a:schemeClr val="tx1"/>
                </a:solidFill>
              </a:rPr>
              <a:t>Article 3 (best interests of the child) </a:t>
            </a:r>
            <a:r>
              <a:rPr lang="en-GB" sz="1100" dirty="0">
                <a:solidFill>
                  <a:schemeClr val="tx1"/>
                </a:solidFill>
              </a:rPr>
              <a:t>The best interests of the child must be a top priority in all</a:t>
            </a:r>
          </a:p>
          <a:p>
            <a:r>
              <a:rPr lang="en-GB" sz="1100" dirty="0">
                <a:solidFill>
                  <a:schemeClr val="tx1"/>
                </a:solidFill>
              </a:rPr>
              <a:t>decisions and actions that affect children.</a:t>
            </a:r>
          </a:p>
          <a:p>
            <a:r>
              <a:rPr lang="en-GB" sz="1100" b="1" dirty="0">
                <a:solidFill>
                  <a:schemeClr val="tx1"/>
                </a:solidFill>
              </a:rPr>
              <a:t>Article 16 (right to privacy)</a:t>
            </a:r>
            <a:r>
              <a:rPr lang="en-GB" sz="1100" dirty="0">
                <a:solidFill>
                  <a:schemeClr val="tx1"/>
                </a:solidFill>
              </a:rPr>
              <a:t> Every child has the right to privacy. The law should protect the child’s</a:t>
            </a:r>
          </a:p>
          <a:p>
            <a:r>
              <a:rPr lang="en-GB" sz="1100" dirty="0">
                <a:solidFill>
                  <a:schemeClr val="tx1"/>
                </a:solidFill>
              </a:rPr>
              <a:t>private, family and home life, including protecting children from unlawful attacks that harm their</a:t>
            </a:r>
          </a:p>
          <a:p>
            <a:r>
              <a:rPr lang="en-GB" sz="1100" dirty="0">
                <a:solidFill>
                  <a:schemeClr val="tx1"/>
                </a:solidFill>
              </a:rPr>
              <a:t>reputation.</a:t>
            </a:r>
          </a:p>
          <a:p>
            <a:r>
              <a:rPr lang="en-GB" sz="1100" b="1" dirty="0">
                <a:solidFill>
                  <a:schemeClr val="tx1"/>
                </a:solidFill>
              </a:rPr>
              <a:t>Article 17 (access to information from the media) </a:t>
            </a:r>
            <a:r>
              <a:rPr lang="en-GB" sz="1100" dirty="0">
                <a:solidFill>
                  <a:schemeClr val="tx1"/>
                </a:solidFill>
              </a:rPr>
              <a:t>Every child has the right to reliable information</a:t>
            </a:r>
          </a:p>
          <a:p>
            <a:r>
              <a:rPr lang="en-GB" sz="1100" dirty="0">
                <a:solidFill>
                  <a:schemeClr val="tx1"/>
                </a:solidFill>
              </a:rPr>
              <a:t>from a variety of sources, and governments should encourage the media to provide information that</a:t>
            </a:r>
          </a:p>
          <a:p>
            <a:r>
              <a:rPr lang="en-GB" sz="1100" dirty="0">
                <a:solidFill>
                  <a:schemeClr val="tx1"/>
                </a:solidFill>
              </a:rPr>
              <a:t>children can understand. Governments must help protect children from materials that could harm</a:t>
            </a:r>
          </a:p>
          <a:p>
            <a:r>
              <a:rPr lang="en-GB" sz="1100" dirty="0">
                <a:solidFill>
                  <a:schemeClr val="tx1"/>
                </a:solidFill>
              </a:rPr>
              <a:t>them.</a:t>
            </a:r>
          </a:p>
          <a:p>
            <a:r>
              <a:rPr lang="en-GB" sz="1100" b="1" dirty="0">
                <a:solidFill>
                  <a:schemeClr val="tx1"/>
                </a:solidFill>
              </a:rPr>
              <a:t>Article 19 (protection from violence, abuse and neglect) </a:t>
            </a:r>
            <a:r>
              <a:rPr lang="en-GB" sz="1100" dirty="0">
                <a:solidFill>
                  <a:schemeClr val="tx1"/>
                </a:solidFill>
              </a:rPr>
              <a:t>Governments must do all they can to</a:t>
            </a:r>
          </a:p>
          <a:p>
            <a:r>
              <a:rPr lang="en-GB" sz="1100" dirty="0">
                <a:solidFill>
                  <a:schemeClr val="tx1"/>
                </a:solidFill>
              </a:rPr>
              <a:t>ensure that children are protected from all forms of violence, abuse, neglect and bad treatment by</a:t>
            </a:r>
          </a:p>
          <a:p>
            <a:r>
              <a:rPr lang="en-GB" sz="1100" dirty="0">
                <a:solidFill>
                  <a:schemeClr val="tx1"/>
                </a:solidFill>
              </a:rPr>
              <a:t>their parents or anyone else who looks after them.</a:t>
            </a:r>
          </a:p>
        </p:txBody>
      </p:sp>
      <p:sp>
        <p:nvSpPr>
          <p:cNvPr id="3" name="AutoShape 2" descr="main_rrsa-level1-logo - Rights Respecting Schools Aw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6670200" y="2729022"/>
            <a:ext cx="2162175" cy="21145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Who we are…</a:t>
            </a:r>
            <a:endParaRPr>
              <a:solidFill>
                <a:schemeClr val="lt1"/>
              </a:solidFill>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rPr>
              <a:t>We will be presenting to you about:                                                                                      </a:t>
            </a:r>
            <a:endParaRPr>
              <a:solidFill>
                <a:schemeClr val="lt1"/>
              </a:solidFill>
            </a:endParaRPr>
          </a:p>
          <a:p>
            <a:pPr marL="0" lvl="0" indent="0" algn="l" rtl="0">
              <a:spcBef>
                <a:spcPts val="1200"/>
              </a:spcBef>
              <a:spcAft>
                <a:spcPts val="0"/>
              </a:spcAft>
              <a:buNone/>
            </a:pPr>
            <a:r>
              <a:rPr lang="en">
                <a:solidFill>
                  <a:schemeClr val="lt1"/>
                </a:solidFill>
              </a:rPr>
              <a:t>Password security                                    Age restrictions                            </a:t>
            </a:r>
            <a:endParaRPr>
              <a:solidFill>
                <a:schemeClr val="lt1"/>
              </a:solidFill>
            </a:endParaRPr>
          </a:p>
          <a:p>
            <a:pPr marL="0" lvl="0" indent="0" algn="l" rtl="0">
              <a:spcBef>
                <a:spcPts val="1200"/>
              </a:spcBef>
              <a:spcAft>
                <a:spcPts val="0"/>
              </a:spcAft>
              <a:buNone/>
            </a:pPr>
            <a:r>
              <a:rPr lang="en">
                <a:solidFill>
                  <a:schemeClr val="lt1"/>
                </a:solidFill>
              </a:rPr>
              <a:t>What to do if you are scared online       What your parent should do</a:t>
            </a:r>
            <a:endParaRPr>
              <a:solidFill>
                <a:schemeClr val="lt1"/>
              </a:solidFill>
            </a:endParaRPr>
          </a:p>
          <a:p>
            <a:pPr marL="0" lvl="0" indent="0" algn="l" rtl="0">
              <a:spcBef>
                <a:spcPts val="1200"/>
              </a:spcBef>
              <a:spcAft>
                <a:spcPts val="1200"/>
              </a:spcAft>
              <a:buNone/>
            </a:pPr>
            <a:endParaRPr/>
          </a:p>
        </p:txBody>
      </p:sp>
      <p:sp>
        <p:nvSpPr>
          <p:cNvPr id="64" name="Google Shape;64;p14"/>
          <p:cNvSpPr txBox="1"/>
          <p:nvPr/>
        </p:nvSpPr>
        <p:spPr>
          <a:xfrm>
            <a:off x="496713" y="2947625"/>
            <a:ext cx="107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omfortaa"/>
                <a:ea typeface="Comfortaa"/>
                <a:cs typeface="Comfortaa"/>
                <a:sym typeface="Comfortaa"/>
              </a:rPr>
              <a:t>Gurnoor</a:t>
            </a:r>
            <a:endParaRPr>
              <a:solidFill>
                <a:schemeClr val="lt1"/>
              </a:solidFill>
              <a:latin typeface="Comfortaa"/>
              <a:ea typeface="Comfortaa"/>
              <a:cs typeface="Comfortaa"/>
              <a:sym typeface="Comfortaa"/>
            </a:endParaRPr>
          </a:p>
        </p:txBody>
      </p:sp>
      <p:pic>
        <p:nvPicPr>
          <p:cNvPr id="65" name="Google Shape;65;p14"/>
          <p:cNvPicPr preferRelativeResize="0"/>
          <p:nvPr/>
        </p:nvPicPr>
        <p:blipFill>
          <a:blip r:embed="rId5">
            <a:alphaModFix/>
          </a:blip>
          <a:stretch>
            <a:fillRect/>
          </a:stretch>
        </p:blipFill>
        <p:spPr>
          <a:xfrm>
            <a:off x="1899838" y="3237012"/>
            <a:ext cx="1906475" cy="1906475"/>
          </a:xfrm>
          <a:prstGeom prst="rect">
            <a:avLst/>
          </a:prstGeom>
          <a:noFill/>
          <a:ln>
            <a:noFill/>
          </a:ln>
        </p:spPr>
      </p:pic>
      <p:sp>
        <p:nvSpPr>
          <p:cNvPr id="66" name="Google Shape;66;p14"/>
          <p:cNvSpPr txBox="1"/>
          <p:nvPr/>
        </p:nvSpPr>
        <p:spPr>
          <a:xfrm>
            <a:off x="2456088" y="2947625"/>
            <a:ext cx="76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omfortaa"/>
                <a:ea typeface="Comfortaa"/>
                <a:cs typeface="Comfortaa"/>
                <a:sym typeface="Comfortaa"/>
              </a:rPr>
              <a:t>Aaron</a:t>
            </a:r>
            <a:endParaRPr>
              <a:solidFill>
                <a:schemeClr val="lt1"/>
              </a:solidFill>
              <a:latin typeface="Comfortaa"/>
              <a:ea typeface="Comfortaa"/>
              <a:cs typeface="Comfortaa"/>
              <a:sym typeface="Comfortaa"/>
            </a:endParaRPr>
          </a:p>
        </p:txBody>
      </p:sp>
      <p:pic>
        <p:nvPicPr>
          <p:cNvPr id="67" name="Google Shape;67;p14"/>
          <p:cNvPicPr preferRelativeResize="0"/>
          <p:nvPr/>
        </p:nvPicPr>
        <p:blipFill rotWithShape="1">
          <a:blip r:embed="rId6">
            <a:alphaModFix/>
          </a:blip>
          <a:srcRect t="13019" b="-13020"/>
          <a:stretch/>
        </p:blipFill>
        <p:spPr>
          <a:xfrm>
            <a:off x="3366652" y="3577288"/>
            <a:ext cx="1805525" cy="1805525"/>
          </a:xfrm>
          <a:prstGeom prst="rect">
            <a:avLst/>
          </a:prstGeom>
          <a:noFill/>
          <a:ln>
            <a:noFill/>
          </a:ln>
        </p:spPr>
      </p:pic>
      <p:sp>
        <p:nvSpPr>
          <p:cNvPr id="68" name="Google Shape;68;p14"/>
          <p:cNvSpPr txBox="1"/>
          <p:nvPr/>
        </p:nvSpPr>
        <p:spPr>
          <a:xfrm>
            <a:off x="3970513" y="2999950"/>
            <a:ext cx="72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omfortaa"/>
                <a:ea typeface="Comfortaa"/>
                <a:cs typeface="Comfortaa"/>
                <a:sym typeface="Comfortaa"/>
              </a:rPr>
              <a:t>Noah</a:t>
            </a:r>
            <a:endParaRPr>
              <a:solidFill>
                <a:schemeClr val="lt1"/>
              </a:solidFill>
              <a:latin typeface="Comfortaa"/>
              <a:ea typeface="Comfortaa"/>
              <a:cs typeface="Comfortaa"/>
              <a:sym typeface="Comfortaa"/>
            </a:endParaRPr>
          </a:p>
        </p:txBody>
      </p:sp>
      <p:sp>
        <p:nvSpPr>
          <p:cNvPr id="69" name="Google Shape;69;p14"/>
          <p:cNvSpPr txBox="1"/>
          <p:nvPr/>
        </p:nvSpPr>
        <p:spPr>
          <a:xfrm flipH="1">
            <a:off x="5442350" y="2947625"/>
            <a:ext cx="84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omfortaa"/>
                <a:ea typeface="Comfortaa"/>
                <a:cs typeface="Comfortaa"/>
                <a:sym typeface="Comfortaa"/>
              </a:rPr>
              <a:t>Olivia</a:t>
            </a:r>
            <a:endParaRPr>
              <a:solidFill>
                <a:schemeClr val="lt1"/>
              </a:solidFill>
              <a:latin typeface="Comfortaa"/>
              <a:ea typeface="Comfortaa"/>
              <a:cs typeface="Comfortaa"/>
              <a:sym typeface="Comfortaa"/>
            </a:endParaRPr>
          </a:p>
        </p:txBody>
      </p:sp>
      <p:pic>
        <p:nvPicPr>
          <p:cNvPr id="70" name="Google Shape;70;p14"/>
          <p:cNvPicPr preferRelativeResize="0"/>
          <p:nvPr/>
        </p:nvPicPr>
        <p:blipFill>
          <a:blip r:embed="rId7">
            <a:alphaModFix/>
          </a:blip>
          <a:stretch>
            <a:fillRect/>
          </a:stretch>
        </p:blipFill>
        <p:spPr>
          <a:xfrm>
            <a:off x="4855325" y="3400138"/>
            <a:ext cx="1805525" cy="1737326"/>
          </a:xfrm>
          <a:prstGeom prst="rect">
            <a:avLst/>
          </a:prstGeom>
          <a:noFill/>
          <a:ln>
            <a:noFill/>
          </a:ln>
        </p:spPr>
      </p:pic>
      <p:sp>
        <p:nvSpPr>
          <p:cNvPr id="71" name="Google Shape;71;p14"/>
          <p:cNvSpPr txBox="1"/>
          <p:nvPr/>
        </p:nvSpPr>
        <p:spPr>
          <a:xfrm>
            <a:off x="7100063" y="2947625"/>
            <a:ext cx="76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omfortaa"/>
                <a:ea typeface="Comfortaa"/>
                <a:cs typeface="Comfortaa"/>
                <a:sym typeface="Comfortaa"/>
              </a:rPr>
              <a:t>Aisha</a:t>
            </a:r>
            <a:endParaRPr>
              <a:solidFill>
                <a:schemeClr val="lt1"/>
              </a:solidFill>
              <a:latin typeface="Comfortaa"/>
              <a:ea typeface="Comfortaa"/>
              <a:cs typeface="Comfortaa"/>
              <a:sym typeface="Comfortaa"/>
            </a:endParaRPr>
          </a:p>
        </p:txBody>
      </p:sp>
      <p:pic>
        <p:nvPicPr>
          <p:cNvPr id="72" name="Google Shape;72;p14"/>
          <p:cNvPicPr preferRelativeResize="0"/>
          <p:nvPr/>
        </p:nvPicPr>
        <p:blipFill>
          <a:blip r:embed="rId8">
            <a:alphaModFix/>
          </a:blip>
          <a:stretch>
            <a:fillRect/>
          </a:stretch>
        </p:blipFill>
        <p:spPr>
          <a:xfrm>
            <a:off x="338025" y="3498950"/>
            <a:ext cx="1644550" cy="1644550"/>
          </a:xfrm>
          <a:prstGeom prst="rect">
            <a:avLst/>
          </a:prstGeom>
          <a:noFill/>
          <a:ln>
            <a:noFill/>
          </a:ln>
        </p:spPr>
      </p:pic>
      <p:pic>
        <p:nvPicPr>
          <p:cNvPr id="73" name="Google Shape;73;p14"/>
          <p:cNvPicPr preferRelativeResize="0"/>
          <p:nvPr/>
        </p:nvPicPr>
        <p:blipFill>
          <a:blip r:embed="rId9">
            <a:alphaModFix/>
          </a:blip>
          <a:stretch>
            <a:fillRect/>
          </a:stretch>
        </p:blipFill>
        <p:spPr>
          <a:xfrm>
            <a:off x="6613000" y="3400150"/>
            <a:ext cx="1737325" cy="1737325"/>
          </a:xfrm>
          <a:prstGeom prst="rect">
            <a:avLst/>
          </a:prstGeom>
          <a:noFill/>
          <a:ln>
            <a:noFill/>
          </a:ln>
        </p:spPr>
      </p:pic>
      <p:pic>
        <p:nvPicPr>
          <p:cNvPr id="2"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41043" y="2730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Password security</a:t>
            </a:r>
            <a:endParaRPr>
              <a:solidFill>
                <a:schemeClr val="lt1"/>
              </a:solidFill>
            </a:endParaRPr>
          </a:p>
        </p:txBody>
      </p:sp>
      <p:sp>
        <p:nvSpPr>
          <p:cNvPr id="79" name="Google Shape;7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rPr>
              <a:t>Passwords are very important and you need them to keep you safe.</a:t>
            </a:r>
            <a:endParaRPr>
              <a:solidFill>
                <a:schemeClr val="lt1"/>
              </a:solidFill>
            </a:endParaRPr>
          </a:p>
          <a:p>
            <a:pPr marL="0" lvl="0" indent="0" algn="l" rtl="0">
              <a:spcBef>
                <a:spcPts val="1200"/>
              </a:spcBef>
              <a:spcAft>
                <a:spcPts val="1200"/>
              </a:spcAft>
              <a:buNone/>
            </a:pPr>
            <a:r>
              <a:rPr lang="en">
                <a:solidFill>
                  <a:schemeClr val="lt1"/>
                </a:solidFill>
              </a:rPr>
              <a:t>Do you know if your password is safe?</a:t>
            </a:r>
            <a:endParaRPr>
              <a:solidFill>
                <a:schemeClr val="lt1"/>
              </a:solidFill>
            </a:endParaRPr>
          </a:p>
        </p:txBody>
      </p:sp>
      <p:pic>
        <p:nvPicPr>
          <p:cNvPr id="80" name="Google Shape;80;p15"/>
          <p:cNvPicPr preferRelativeResize="0"/>
          <p:nvPr/>
        </p:nvPicPr>
        <p:blipFill>
          <a:blip r:embed="rId5">
            <a:alphaModFix/>
          </a:blip>
          <a:stretch>
            <a:fillRect/>
          </a:stretch>
        </p:blipFill>
        <p:spPr>
          <a:xfrm>
            <a:off x="185325" y="2267125"/>
            <a:ext cx="2721325" cy="1810925"/>
          </a:xfrm>
          <a:prstGeom prst="rect">
            <a:avLst/>
          </a:prstGeom>
          <a:noFill/>
          <a:ln>
            <a:noFill/>
          </a:ln>
        </p:spPr>
      </p:pic>
      <p:pic>
        <p:nvPicPr>
          <p:cNvPr id="81" name="Google Shape;81;p15"/>
          <p:cNvPicPr preferRelativeResize="0"/>
          <p:nvPr/>
        </p:nvPicPr>
        <p:blipFill>
          <a:blip r:embed="rId6">
            <a:alphaModFix/>
          </a:blip>
          <a:stretch>
            <a:fillRect/>
          </a:stretch>
        </p:blipFill>
        <p:spPr>
          <a:xfrm>
            <a:off x="5951375" y="2351251"/>
            <a:ext cx="2933325" cy="1642662"/>
          </a:xfrm>
          <a:prstGeom prst="rect">
            <a:avLst/>
          </a:prstGeom>
          <a:noFill/>
          <a:ln>
            <a:noFill/>
          </a:ln>
        </p:spPr>
      </p:pic>
      <p:pic>
        <p:nvPicPr>
          <p:cNvPr id="82" name="Google Shape;82;p15"/>
          <p:cNvPicPr preferRelativeResize="0"/>
          <p:nvPr/>
        </p:nvPicPr>
        <p:blipFill rotWithShape="1">
          <a:blip r:embed="rId7">
            <a:alphaModFix/>
          </a:blip>
          <a:srcRect t="11836" b="11844"/>
          <a:stretch/>
        </p:blipFill>
        <p:spPr>
          <a:xfrm>
            <a:off x="2906651" y="2301203"/>
            <a:ext cx="3044725" cy="1742772"/>
          </a:xfrm>
          <a:prstGeom prst="rect">
            <a:avLst/>
          </a:prstGeom>
          <a:noFill/>
          <a:ln>
            <a:noFill/>
          </a:ln>
        </p:spPr>
      </p:pic>
      <p:pic>
        <p:nvPicPr>
          <p:cNvPr id="2"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75100" y="1402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What to do if you are worried, scared or sad…</a:t>
            </a:r>
            <a:endParaRPr>
              <a:solidFill>
                <a:schemeClr val="lt1"/>
              </a:solidFill>
            </a:endParaRPr>
          </a:p>
        </p:txBody>
      </p:sp>
      <p:sp>
        <p:nvSpPr>
          <p:cNvPr id="88" name="Google Shape;88;p16"/>
          <p:cNvSpPr txBox="1">
            <a:spLocks noGrp="1"/>
          </p:cNvSpPr>
          <p:nvPr>
            <p:ph type="body" idx="1"/>
          </p:nvPr>
        </p:nvSpPr>
        <p:spPr>
          <a:xfrm rot="10800000" flipH="1">
            <a:off x="-971125" y="5216725"/>
            <a:ext cx="213600" cy="12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89" name="Google Shape;89;p16"/>
          <p:cNvPicPr preferRelativeResize="0"/>
          <p:nvPr/>
        </p:nvPicPr>
        <p:blipFill>
          <a:blip r:embed="rId5">
            <a:alphaModFix/>
          </a:blip>
          <a:stretch>
            <a:fillRect/>
          </a:stretch>
        </p:blipFill>
        <p:spPr>
          <a:xfrm>
            <a:off x="4256100" y="1814575"/>
            <a:ext cx="3257575" cy="2092200"/>
          </a:xfrm>
          <a:prstGeom prst="rect">
            <a:avLst/>
          </a:prstGeom>
          <a:noFill/>
          <a:ln>
            <a:noFill/>
          </a:ln>
        </p:spPr>
      </p:pic>
      <p:pic>
        <p:nvPicPr>
          <p:cNvPr id="90" name="Google Shape;90;p16"/>
          <p:cNvPicPr preferRelativeResize="0"/>
          <p:nvPr/>
        </p:nvPicPr>
        <p:blipFill>
          <a:blip r:embed="rId6">
            <a:alphaModFix/>
          </a:blip>
          <a:stretch>
            <a:fillRect/>
          </a:stretch>
        </p:blipFill>
        <p:spPr>
          <a:xfrm>
            <a:off x="311700" y="1307275"/>
            <a:ext cx="2998275" cy="2838050"/>
          </a:xfrm>
          <a:prstGeom prst="rect">
            <a:avLst/>
          </a:prstGeom>
          <a:noFill/>
          <a:ln>
            <a:noFill/>
          </a:ln>
        </p:spPr>
      </p:pic>
      <p:pic>
        <p:nvPicPr>
          <p:cNvPr id="2"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8113" y="1217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81000" y="394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Age restrictions…</a:t>
            </a:r>
            <a:endParaRPr>
              <a:solidFill>
                <a:srgbClr val="FFFFFF"/>
              </a:solidFill>
            </a:endParaRPr>
          </a:p>
        </p:txBody>
      </p:sp>
      <p:sp>
        <p:nvSpPr>
          <p:cNvPr id="96" name="Google Shape;9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u="sng">
                <a:solidFill>
                  <a:srgbClr val="FFFFFF"/>
                </a:solidFill>
              </a:rPr>
              <a:t>Do you know the age restrictions of the apps/websites you use</a:t>
            </a:r>
            <a:r>
              <a:rPr lang="en" sz="2200">
                <a:solidFill>
                  <a:srgbClr val="FFFFFF"/>
                </a:solidFill>
              </a:rPr>
              <a:t>?</a:t>
            </a:r>
            <a:endParaRPr sz="2200">
              <a:solidFill>
                <a:srgbClr val="FFFFFF"/>
              </a:solidFill>
            </a:endParaRPr>
          </a:p>
          <a:p>
            <a:pPr marL="0" lvl="0" indent="0" algn="l" rtl="0">
              <a:spcBef>
                <a:spcPts val="1200"/>
              </a:spcBef>
              <a:spcAft>
                <a:spcPts val="0"/>
              </a:spcAft>
              <a:buNone/>
            </a:pPr>
            <a:endParaRPr>
              <a:solidFill>
                <a:srgbClr val="FFFFFF"/>
              </a:solidFill>
            </a:endParaRPr>
          </a:p>
          <a:p>
            <a:pPr marL="0" lvl="0" indent="0" algn="l" rtl="0">
              <a:spcBef>
                <a:spcPts val="1200"/>
              </a:spcBef>
              <a:spcAft>
                <a:spcPts val="0"/>
              </a:spcAft>
              <a:buNone/>
            </a:pPr>
            <a:endParaRPr>
              <a:solidFill>
                <a:srgbClr val="FFFFFF"/>
              </a:solidFill>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97" name="Google Shape;97;p17"/>
          <p:cNvPicPr preferRelativeResize="0"/>
          <p:nvPr/>
        </p:nvPicPr>
        <p:blipFill>
          <a:blip r:embed="rId5">
            <a:alphaModFix/>
          </a:blip>
          <a:stretch>
            <a:fillRect/>
          </a:stretch>
        </p:blipFill>
        <p:spPr>
          <a:xfrm>
            <a:off x="7782975" y="0"/>
            <a:ext cx="1361025" cy="1361000"/>
          </a:xfrm>
          <a:prstGeom prst="rect">
            <a:avLst/>
          </a:prstGeom>
          <a:noFill/>
          <a:ln>
            <a:noFill/>
          </a:ln>
        </p:spPr>
      </p:pic>
      <p:sp>
        <p:nvSpPr>
          <p:cNvPr id="98" name="Google Shape;98;p17"/>
          <p:cNvSpPr txBox="1"/>
          <p:nvPr/>
        </p:nvSpPr>
        <p:spPr>
          <a:xfrm>
            <a:off x="9710150" y="1298675"/>
            <a:ext cx="179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9" name="Google Shape;99;p17"/>
          <p:cNvPicPr preferRelativeResize="0"/>
          <p:nvPr/>
        </p:nvPicPr>
        <p:blipFill>
          <a:blip r:embed="rId6">
            <a:alphaModFix/>
          </a:blip>
          <a:stretch>
            <a:fillRect/>
          </a:stretch>
        </p:blipFill>
        <p:spPr>
          <a:xfrm>
            <a:off x="5185300" y="2153476"/>
            <a:ext cx="3036948" cy="2592376"/>
          </a:xfrm>
          <a:prstGeom prst="rect">
            <a:avLst/>
          </a:prstGeom>
          <a:noFill/>
          <a:ln>
            <a:noFill/>
          </a:ln>
        </p:spPr>
      </p:pic>
      <p:pic>
        <p:nvPicPr>
          <p:cNvPr id="100" name="Google Shape;100;p17"/>
          <p:cNvPicPr preferRelativeResize="0"/>
          <p:nvPr/>
        </p:nvPicPr>
        <p:blipFill>
          <a:blip r:embed="rId7">
            <a:alphaModFix/>
          </a:blip>
          <a:stretch>
            <a:fillRect/>
          </a:stretch>
        </p:blipFill>
        <p:spPr>
          <a:xfrm>
            <a:off x="311693" y="1703012"/>
            <a:ext cx="4148787" cy="3389623"/>
          </a:xfrm>
          <a:prstGeom prst="rect">
            <a:avLst/>
          </a:prstGeom>
          <a:noFill/>
          <a:ln>
            <a:noFill/>
          </a:ln>
        </p:spPr>
      </p:pic>
      <p:pic>
        <p:nvPicPr>
          <p:cNvPr id="2"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078575" y="423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rPr>
              <a:t>What your parents should do…</a:t>
            </a:r>
            <a:endParaRPr dirty="0">
              <a:solidFill>
                <a:schemeClr val="lt1"/>
              </a:solidFill>
            </a:endParaRPr>
          </a:p>
        </p:txBody>
      </p:sp>
      <p:sp>
        <p:nvSpPr>
          <p:cNvPr id="106" name="Google Shape;106;p18"/>
          <p:cNvSpPr txBox="1">
            <a:spLocks noGrp="1"/>
          </p:cNvSpPr>
          <p:nvPr>
            <p:ph type="body" idx="1"/>
          </p:nvPr>
        </p:nvSpPr>
        <p:spPr>
          <a:xfrm>
            <a:off x="311700" y="1152475"/>
            <a:ext cx="3405300" cy="334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dirty="0">
                <a:solidFill>
                  <a:schemeClr val="lt1"/>
                </a:solidFill>
              </a:rPr>
              <a:t>Give permission to their children.</a:t>
            </a:r>
            <a:endParaRPr sz="2200" dirty="0">
              <a:solidFill>
                <a:schemeClr val="lt1"/>
              </a:solidFill>
            </a:endParaRPr>
          </a:p>
          <a:p>
            <a:pPr marL="0" lvl="0" indent="0" algn="l" rtl="0">
              <a:spcBef>
                <a:spcPts val="1200"/>
              </a:spcBef>
              <a:spcAft>
                <a:spcPts val="0"/>
              </a:spcAft>
              <a:buNone/>
            </a:pPr>
            <a:r>
              <a:rPr lang="en" sz="2200" dirty="0">
                <a:solidFill>
                  <a:schemeClr val="lt1"/>
                </a:solidFill>
              </a:rPr>
              <a:t>Parents checking their child’s online life for  safety purposes.</a:t>
            </a:r>
            <a:endParaRPr sz="2200" dirty="0">
              <a:solidFill>
                <a:schemeClr val="lt1"/>
              </a:solidFill>
            </a:endParaRPr>
          </a:p>
          <a:p>
            <a:pPr marL="0" lvl="0" indent="0" algn="l" rtl="0">
              <a:spcBef>
                <a:spcPts val="1200"/>
              </a:spcBef>
              <a:spcAft>
                <a:spcPts val="1200"/>
              </a:spcAft>
              <a:buNone/>
            </a:pPr>
            <a:r>
              <a:rPr lang="en" sz="2200" dirty="0">
                <a:solidFill>
                  <a:schemeClr val="lt1"/>
                </a:solidFill>
              </a:rPr>
              <a:t>Explain why they can’t go on some websites </a:t>
            </a:r>
            <a:r>
              <a:rPr lang="en" dirty="0">
                <a:solidFill>
                  <a:schemeClr val="lt1"/>
                </a:solidFill>
              </a:rPr>
              <a:t>.</a:t>
            </a:r>
            <a:endParaRPr dirty="0">
              <a:solidFill>
                <a:schemeClr val="lt1"/>
              </a:solidFill>
            </a:endParaRPr>
          </a:p>
        </p:txBody>
      </p:sp>
      <p:pic>
        <p:nvPicPr>
          <p:cNvPr id="107" name="Google Shape;107;p18"/>
          <p:cNvPicPr preferRelativeResize="0"/>
          <p:nvPr/>
        </p:nvPicPr>
        <p:blipFill>
          <a:blip r:embed="rId5">
            <a:alphaModFix/>
          </a:blip>
          <a:stretch>
            <a:fillRect/>
          </a:stretch>
        </p:blipFill>
        <p:spPr>
          <a:xfrm>
            <a:off x="4328250" y="1549950"/>
            <a:ext cx="4701876" cy="2334650"/>
          </a:xfrm>
          <a:prstGeom prst="rect">
            <a:avLst/>
          </a:prstGeom>
          <a:noFill/>
          <a:ln>
            <a:noFill/>
          </a:ln>
        </p:spPr>
      </p:pic>
      <p:pic>
        <p:nvPicPr>
          <p:cNvPr id="3"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66860" y="170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758</Words>
  <Application>Microsoft Office PowerPoint</Application>
  <PresentationFormat>On-screen Show (16:9)</PresentationFormat>
  <Paragraphs>44</Paragraphs>
  <Slides>6</Slides>
  <Notes>6</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Comfortaa</vt:lpstr>
      <vt:lpstr>Simple Light</vt:lpstr>
      <vt:lpstr>Digital leaders 2022/23</vt:lpstr>
      <vt:lpstr>Who we are…</vt:lpstr>
      <vt:lpstr>Password security</vt:lpstr>
      <vt:lpstr>What to do if you are worried, scared or sad…</vt:lpstr>
      <vt:lpstr>Age restrictions…</vt:lpstr>
      <vt:lpstr>What your parents should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leaders 2022/23</dc:title>
  <dc:creator>ST-Hatfield-D</dc:creator>
  <cp:lastModifiedBy>Customer</cp:lastModifiedBy>
  <cp:revision>2</cp:revision>
  <dcterms:modified xsi:type="dcterms:W3CDTF">2023-05-20T18:20:53Z</dcterms:modified>
</cp:coreProperties>
</file>