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868" autoAdjust="0"/>
  </p:normalViewPr>
  <p:slideViewPr>
    <p:cSldViewPr snapToGrid="0">
      <p:cViewPr varScale="1">
        <p:scale>
          <a:sx n="64" d="100"/>
          <a:sy n="64" d="100"/>
        </p:scale>
        <p:origin x="23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sahubble.org/images/heic0715a/"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sahubble.org/images/opo0501a/"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sahubble.org/images/heic0715a/"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esahubble.org/images/opo0501a/"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sahubble.org/images/heic0715a/"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sahubble.org/images/opo0501a/"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smtClean="0"/>
              <a:t>Refer to the articles</a:t>
            </a:r>
          </a:p>
          <a:p>
            <a:pPr marL="0" lvl="0" indent="0" algn="l" rtl="0">
              <a:spcBef>
                <a:spcPts val="0"/>
              </a:spcBef>
              <a:spcAft>
                <a:spcPts val="0"/>
              </a:spcAft>
              <a:buNone/>
            </a:pPr>
            <a:endParaRPr lang="en-GB" dirty="0" smtClean="0"/>
          </a:p>
          <a:p>
            <a:pPr marL="0" lvl="0" indent="0" algn="l" rtl="0">
              <a:spcBef>
                <a:spcPts val="0"/>
              </a:spcBef>
              <a:spcAft>
                <a:spcPts val="0"/>
              </a:spcAft>
              <a:buNone/>
            </a:pPr>
            <a:r>
              <a:rPr lang="en-GB" dirty="0" smtClean="0"/>
              <a:t>What </a:t>
            </a:r>
            <a:r>
              <a:rPr lang="en-GB" dirty="0"/>
              <a:t>are your initial thoughts towards this question? </a:t>
            </a:r>
            <a:r>
              <a:rPr lang="en-GB" dirty="0">
                <a:solidFill>
                  <a:srgbClr val="FF0000"/>
                </a:solidFill>
              </a:rPr>
              <a:t>They might link to different topics covered in Science, Geography and History.</a:t>
            </a:r>
            <a:endParaRPr dirty="0"/>
          </a:p>
          <a:p>
            <a:pPr marL="0" lvl="0" indent="0" algn="l" rtl="0">
              <a:spcBef>
                <a:spcPts val="0"/>
              </a:spcBef>
              <a:spcAft>
                <a:spcPts val="0"/>
              </a:spcAft>
              <a:buNone/>
            </a:pPr>
            <a:endParaRPr dirty="0">
              <a:solidFill>
                <a:srgbClr val="FF0000"/>
              </a:solidFill>
            </a:endParaRPr>
          </a:p>
          <a:p>
            <a:pPr marL="0" lvl="0" indent="0" algn="l" rtl="0">
              <a:spcBef>
                <a:spcPts val="0"/>
              </a:spcBef>
              <a:spcAft>
                <a:spcPts val="0"/>
              </a:spcAft>
              <a:buNone/>
            </a:pPr>
            <a:r>
              <a:rPr lang="en-GB" dirty="0">
                <a:solidFill>
                  <a:srgbClr val="FF0000"/>
                </a:solidFill>
              </a:rPr>
              <a:t>Do you think Science and Christianity would differ in their beliefs towards how humans should care for the Earth - what have we already learnt that could help us to consider this?</a:t>
            </a:r>
            <a:endParaRPr dirty="0"/>
          </a:p>
          <a:p>
            <a:pPr marL="0" lvl="0" indent="0" algn="l" rtl="0">
              <a:spcBef>
                <a:spcPts val="0"/>
              </a:spcBef>
              <a:spcAft>
                <a:spcPts val="0"/>
              </a:spcAft>
              <a:buNone/>
            </a:pPr>
            <a:endParaRPr dirty="0">
              <a:solidFill>
                <a:srgbClr val="FF0000"/>
              </a:solidFill>
            </a:endParaRPr>
          </a:p>
          <a:p>
            <a:pPr marL="0" marR="0" lvl="0" indent="0" algn="l" rtl="0">
              <a:lnSpc>
                <a:spcPct val="100000"/>
              </a:lnSpc>
              <a:spcBef>
                <a:spcPts val="0"/>
              </a:spcBef>
              <a:spcAft>
                <a:spcPts val="0"/>
              </a:spcAft>
              <a:buClr>
                <a:srgbClr val="FF0000"/>
              </a:buClr>
              <a:buSzPts val="1200"/>
              <a:buFont typeface="Calibri"/>
              <a:buNone/>
            </a:pPr>
            <a:r>
              <a:rPr lang="en-GB" dirty="0">
                <a:solidFill>
                  <a:srgbClr val="FF0000"/>
                </a:solidFill>
              </a:rPr>
              <a:t>Do you think Science and Christianity would conflict or complement for this topic? </a:t>
            </a:r>
            <a:r>
              <a:rPr lang="en-GB" dirty="0"/>
              <a:t>Rather than seeing scientific accounts and Genesis as being in conflict, there are many Christians who see them as complementary. One simple explanation offered by many Christians is that science addresses how questions about the universe, its origins and mechanisms, whereas religion — in this case, Christian belief in a Creator — addresses why questions: why is there a universe at all? Why do humans matter?</a:t>
            </a:r>
            <a:endParaRPr dirty="0"/>
          </a:p>
          <a:p>
            <a:pPr marL="0" lvl="0" indent="0" algn="l" rtl="0">
              <a:spcBef>
                <a:spcPts val="0"/>
              </a:spcBef>
              <a:spcAft>
                <a:spcPts val="0"/>
              </a:spcAft>
              <a:buNone/>
            </a:pPr>
            <a:endParaRPr dirty="0">
              <a:solidFill>
                <a:srgbClr val="FF0000"/>
              </a:solidFill>
            </a:endParaRPr>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For example, some might worship God, or become scientists to explore creation more, or artists to express God’s creativity in their art, or farmers to care for the planet, or architects who create places of worship, or therapists to care for humans who are suffering from depression… </a:t>
            </a:r>
            <a:endParaRPr/>
          </a:p>
          <a:p>
            <a:pPr marL="0" lvl="0" indent="0" algn="l" rtl="0">
              <a:spcBef>
                <a:spcPts val="0"/>
              </a:spcBef>
              <a:spcAft>
                <a:spcPts val="0"/>
              </a:spcAft>
              <a:buNone/>
            </a:pPr>
            <a:endParaRPr/>
          </a:p>
        </p:txBody>
      </p:sp>
      <p:sp>
        <p:nvSpPr>
          <p:cNvPr id="160" name="Google Shape;160;p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067918ede7_0_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067918ede7_0_0: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How do you think our school’s christian ethos could help us to think about this question? - how we treat the planet so that the future generations have it - also their are indigenous people or people in third world countries who are suffering because of what we have done to the world (in particular the sea levels) and so we should love them and help them - but also God ahs loved us by giving us this planet and we should treat it well. </a:t>
            </a:r>
            <a:endParaRPr/>
          </a:p>
          <a:p>
            <a:pPr marL="0" lvl="0" indent="0" algn="l" rtl="0">
              <a:spcBef>
                <a:spcPts val="0"/>
              </a:spcBef>
              <a:spcAft>
                <a:spcPts val="0"/>
              </a:spcAft>
              <a:buNone/>
            </a:pPr>
            <a:endParaRPr/>
          </a:p>
          <a:p>
            <a:pPr marL="0" lvl="0" indent="0" algn="l" rtl="0">
              <a:spcBef>
                <a:spcPts val="0"/>
              </a:spcBef>
              <a:spcAft>
                <a:spcPts val="0"/>
              </a:spcAft>
              <a:buNone/>
            </a:pPr>
            <a:r>
              <a:rPr lang="en-GB"/>
              <a:t>Which value do you think we will focus on today? Stewardship - </a:t>
            </a:r>
            <a:r>
              <a:rPr lang="en-GB">
                <a:solidFill>
                  <a:srgbClr val="231F20"/>
                </a:solidFill>
                <a:latin typeface="Arial"/>
                <a:ea typeface="Arial"/>
                <a:cs typeface="Arial"/>
                <a:sym typeface="Arial"/>
              </a:rPr>
              <a:t>The term </a:t>
            </a:r>
            <a:r>
              <a:rPr lang="en-GB" b="1" u="sng">
                <a:solidFill>
                  <a:srgbClr val="231F20"/>
                </a:solidFill>
                <a:latin typeface="Arial"/>
                <a:ea typeface="Arial"/>
                <a:cs typeface="Arial"/>
                <a:sym typeface="Arial"/>
              </a:rPr>
              <a:t>stewardship</a:t>
            </a:r>
            <a:r>
              <a:rPr lang="en-GB">
                <a:solidFill>
                  <a:srgbClr val="231F20"/>
                </a:solidFill>
                <a:latin typeface="Arial"/>
                <a:ea typeface="Arial"/>
                <a:cs typeface="Arial"/>
                <a:sym typeface="Arial"/>
              </a:rPr>
              <a:t> means to look after the world for God. God has created a world in which humans have a special role as stewards of creation. This means they should look after the interests of the planet and all life on it. This belief is more about living in harmony with nature.</a:t>
            </a:r>
            <a:endParaRPr>
              <a:solidFill>
                <a:srgbClr val="231F20"/>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solidFill>
                  <a:srgbClr val="231F20"/>
                </a:solidFill>
                <a:latin typeface="Arial"/>
                <a:ea typeface="Arial"/>
                <a:cs typeface="Arial"/>
                <a:sym typeface="Arial"/>
              </a:rPr>
              <a:t>When God gave humans dominion over the land, he gave them responsibility too. Humans were created to be stewards of the land, ie:</a:t>
            </a:r>
            <a:endParaRPr sz="1100">
              <a:solidFill>
                <a:srgbClr val="231F20"/>
              </a:solidFill>
              <a:latin typeface="Arial"/>
              <a:ea typeface="Arial"/>
              <a:cs typeface="Arial"/>
              <a:sym typeface="Arial"/>
            </a:endParaRPr>
          </a:p>
          <a:p>
            <a:pPr marL="609600" lvl="0" indent="-298450" algn="l" rtl="0">
              <a:lnSpc>
                <a:spcPct val="115000"/>
              </a:lnSpc>
              <a:spcBef>
                <a:spcPts val="1200"/>
              </a:spcBef>
              <a:spcAft>
                <a:spcPts val="0"/>
              </a:spcAft>
              <a:buClr>
                <a:srgbClr val="231F20"/>
              </a:buClr>
              <a:buSzPts val="1100"/>
              <a:buChar char="●"/>
            </a:pPr>
            <a:r>
              <a:rPr lang="en-GB" sz="1100">
                <a:solidFill>
                  <a:srgbClr val="231F20"/>
                </a:solidFill>
                <a:latin typeface="Arial"/>
                <a:ea typeface="Arial"/>
                <a:cs typeface="Arial"/>
                <a:sym typeface="Arial"/>
              </a:rPr>
              <a:t>to use it</a:t>
            </a:r>
            <a:endParaRPr sz="1100">
              <a:solidFill>
                <a:srgbClr val="231F20"/>
              </a:solidFill>
              <a:latin typeface="Arial"/>
              <a:ea typeface="Arial"/>
              <a:cs typeface="Arial"/>
              <a:sym typeface="Arial"/>
            </a:endParaRPr>
          </a:p>
          <a:p>
            <a:pPr marL="609600" lvl="0" indent="-298450" algn="l" rtl="0">
              <a:lnSpc>
                <a:spcPct val="115000"/>
              </a:lnSpc>
              <a:spcBef>
                <a:spcPts val="0"/>
              </a:spcBef>
              <a:spcAft>
                <a:spcPts val="0"/>
              </a:spcAft>
              <a:buClr>
                <a:srgbClr val="231F20"/>
              </a:buClr>
              <a:buSzPts val="1100"/>
              <a:buChar char="●"/>
            </a:pPr>
            <a:r>
              <a:rPr lang="en-GB" sz="1100">
                <a:solidFill>
                  <a:srgbClr val="231F20"/>
                </a:solidFill>
                <a:latin typeface="Arial"/>
                <a:ea typeface="Arial"/>
                <a:cs typeface="Arial"/>
                <a:sym typeface="Arial"/>
              </a:rPr>
              <a:t>to look after it</a:t>
            </a:r>
            <a:endParaRPr sz="1100">
              <a:solidFill>
                <a:srgbClr val="231F20"/>
              </a:solidFill>
              <a:latin typeface="Arial"/>
              <a:ea typeface="Arial"/>
              <a:cs typeface="Arial"/>
              <a:sym typeface="Arial"/>
            </a:endParaRPr>
          </a:p>
          <a:p>
            <a:pPr marL="609600" lvl="0" indent="-298450" algn="l" rtl="0">
              <a:lnSpc>
                <a:spcPct val="115000"/>
              </a:lnSpc>
              <a:spcBef>
                <a:spcPts val="0"/>
              </a:spcBef>
              <a:spcAft>
                <a:spcPts val="0"/>
              </a:spcAft>
              <a:buClr>
                <a:srgbClr val="231F20"/>
              </a:buClr>
              <a:buSzPts val="1100"/>
              <a:buChar char="●"/>
            </a:pPr>
            <a:r>
              <a:rPr lang="en-GB" sz="1100">
                <a:solidFill>
                  <a:srgbClr val="231F20"/>
                </a:solidFill>
                <a:latin typeface="Arial"/>
                <a:ea typeface="Arial"/>
                <a:cs typeface="Arial"/>
                <a:sym typeface="Arial"/>
              </a:rPr>
              <a:t>to protect it</a:t>
            </a:r>
            <a:endParaRPr>
              <a:solidFill>
                <a:srgbClr val="231F20"/>
              </a:solidFill>
              <a:latin typeface="Arial"/>
              <a:ea typeface="Arial"/>
              <a:cs typeface="Arial"/>
              <a:sym typeface="Arial"/>
            </a:endParaRPr>
          </a:p>
        </p:txBody>
      </p:sp>
      <p:sp>
        <p:nvSpPr>
          <p:cNvPr id="97" name="Google Shape;97;g2067918ede7_0_0: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u="sng">
                <a:solidFill>
                  <a:schemeClr val="hlink"/>
                </a:solidFill>
                <a:hlinkClick r:id="rId3"/>
              </a:rPr>
              <a:t>Extreme star cluster bursts into life in new Hubble image | ESA/Hubble (esahubble.org)</a:t>
            </a:r>
            <a:endParaRPr/>
          </a:p>
          <a:p>
            <a:pPr marL="0" lvl="0" indent="0" algn="l" rtl="0">
              <a:spcBef>
                <a:spcPts val="0"/>
              </a:spcBef>
              <a:spcAft>
                <a:spcPts val="0"/>
              </a:spcAft>
              <a:buNone/>
            </a:pPr>
            <a:endParaRPr/>
          </a:p>
          <a:p>
            <a:pPr marL="0" lvl="0" indent="0" algn="l" rtl="0">
              <a:spcBef>
                <a:spcPts val="0"/>
              </a:spcBef>
              <a:spcAft>
                <a:spcPts val="0"/>
              </a:spcAft>
              <a:buNone/>
            </a:pPr>
            <a:r>
              <a:rPr lang="en-GB" u="sng">
                <a:solidFill>
                  <a:schemeClr val="hlink"/>
                </a:solidFill>
                <a:hlinkClick r:id="rId4"/>
              </a:rPr>
              <a:t>A poster-size image of the beautiful barred spiral galaxy NGC 1300 | ESA/Hubble (esahubble.org)</a:t>
            </a:r>
            <a:endParaRPr/>
          </a:p>
          <a:p>
            <a:pPr marL="0" lvl="0" indent="0" algn="l" rtl="0">
              <a:spcBef>
                <a:spcPts val="0"/>
              </a:spcBef>
              <a:spcAft>
                <a:spcPts val="0"/>
              </a:spcAft>
              <a:buNone/>
            </a:pPr>
            <a:endParaRPr/>
          </a:p>
          <a:p>
            <a:pPr marL="0" lvl="0" indent="0" algn="l" rtl="0">
              <a:spcBef>
                <a:spcPts val="0"/>
              </a:spcBef>
              <a:spcAft>
                <a:spcPts val="0"/>
              </a:spcAft>
              <a:buNone/>
            </a:pPr>
            <a:r>
              <a:rPr lang="en-GB"/>
              <a:t>https://www.google.co.uk/url?sa=i&amp;url=https%3A%2F%2Fwww.nasa.gov%2Ffeature%2Famazing-earth-satellite-images-from-2021&amp;psig=AOvVaw35RtUriFcP0gybtJZHSQri&amp;ust=1675507415889000&amp;source=images&amp;cd=vfe&amp;ved=0CAwQjRxqFwoTCKDFoNeV-fwCFQAAAAAdAAAAABAH </a:t>
            </a:r>
            <a:endParaRPr/>
          </a:p>
        </p:txBody>
      </p:sp>
      <p:sp>
        <p:nvSpPr>
          <p:cNvPr id="110" name="Google Shape;110;p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067918ede7_0_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2067918ede7_0_15: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u="sng">
                <a:solidFill>
                  <a:schemeClr val="hlink"/>
                </a:solidFill>
                <a:hlinkClick r:id="rId3"/>
              </a:rPr>
              <a:t>Extreme star cluster bursts into life in new Hubble image | ESA/Hubble (esahubble.org)</a:t>
            </a:r>
            <a:endParaRPr/>
          </a:p>
          <a:p>
            <a:pPr marL="0" lvl="0" indent="0" algn="l" rtl="0">
              <a:spcBef>
                <a:spcPts val="0"/>
              </a:spcBef>
              <a:spcAft>
                <a:spcPts val="0"/>
              </a:spcAft>
              <a:buNone/>
            </a:pPr>
            <a:endParaRPr/>
          </a:p>
          <a:p>
            <a:pPr marL="0" lvl="0" indent="0" algn="l" rtl="0">
              <a:spcBef>
                <a:spcPts val="0"/>
              </a:spcBef>
              <a:spcAft>
                <a:spcPts val="0"/>
              </a:spcAft>
              <a:buNone/>
            </a:pPr>
            <a:r>
              <a:rPr lang="en-GB" u="sng">
                <a:solidFill>
                  <a:schemeClr val="hlink"/>
                </a:solidFill>
                <a:hlinkClick r:id="rId4"/>
              </a:rPr>
              <a:t>A poster-size image of the beautiful barred spiral galaxy NGC 1300 | ESA/Hubble (esahubble.org)</a:t>
            </a:r>
            <a:endParaRPr/>
          </a:p>
          <a:p>
            <a:pPr marL="0" lvl="0" indent="0" algn="l" rtl="0">
              <a:spcBef>
                <a:spcPts val="0"/>
              </a:spcBef>
              <a:spcAft>
                <a:spcPts val="0"/>
              </a:spcAft>
              <a:buNone/>
            </a:pPr>
            <a:endParaRPr/>
          </a:p>
          <a:p>
            <a:pPr marL="0" lvl="0" indent="0" algn="l" rtl="0">
              <a:spcBef>
                <a:spcPts val="0"/>
              </a:spcBef>
              <a:spcAft>
                <a:spcPts val="0"/>
              </a:spcAft>
              <a:buNone/>
            </a:pPr>
            <a:r>
              <a:rPr lang="en-GB"/>
              <a:t>https://www.google.co.uk/url?sa=i&amp;url=https%3A%2F%2Fwww.nasa.gov%2Ffeature%2Famazing-earth-satellite-images-from-2021&amp;psig=AOvVaw35RtUriFcP0gybtJZHSQri&amp;ust=1675507415889000&amp;source=images&amp;cd=vfe&amp;ved=0CAwQjRxqFwoTCKDFoNeV-fwCFQAAAAAdAAAAABAH </a:t>
            </a:r>
            <a:endParaRPr/>
          </a:p>
        </p:txBody>
      </p:sp>
      <p:sp>
        <p:nvSpPr>
          <p:cNvPr id="119" name="Google Shape;119;g2067918ede7_0_15: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067918ede7_0_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2067918ede7_0_7: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u="sng">
                <a:solidFill>
                  <a:schemeClr val="hlink"/>
                </a:solidFill>
                <a:hlinkClick r:id="rId3"/>
              </a:rPr>
              <a:t>Extreme star cluster bursts into life in new Hubble image | ESA/Hubble (esahubble.org)</a:t>
            </a:r>
            <a:endParaRPr/>
          </a:p>
          <a:p>
            <a:pPr marL="0" lvl="0" indent="0" algn="l" rtl="0">
              <a:spcBef>
                <a:spcPts val="0"/>
              </a:spcBef>
              <a:spcAft>
                <a:spcPts val="0"/>
              </a:spcAft>
              <a:buNone/>
            </a:pPr>
            <a:endParaRPr/>
          </a:p>
          <a:p>
            <a:pPr marL="0" lvl="0" indent="0" algn="l" rtl="0">
              <a:spcBef>
                <a:spcPts val="0"/>
              </a:spcBef>
              <a:spcAft>
                <a:spcPts val="0"/>
              </a:spcAft>
              <a:buNone/>
            </a:pPr>
            <a:r>
              <a:rPr lang="en-GB" u="sng">
                <a:solidFill>
                  <a:schemeClr val="hlink"/>
                </a:solidFill>
                <a:hlinkClick r:id="rId4"/>
              </a:rPr>
              <a:t>A poster-size image of the beautiful barred spiral galaxy NGC 1300 | ESA/Hubble (esahubble.org)</a:t>
            </a:r>
            <a:endParaRPr/>
          </a:p>
          <a:p>
            <a:pPr marL="0" lvl="0" indent="0" algn="l" rtl="0">
              <a:spcBef>
                <a:spcPts val="0"/>
              </a:spcBef>
              <a:spcAft>
                <a:spcPts val="0"/>
              </a:spcAft>
              <a:buNone/>
            </a:pPr>
            <a:endParaRPr/>
          </a:p>
          <a:p>
            <a:pPr marL="0" lvl="0" indent="0" algn="l" rtl="0">
              <a:spcBef>
                <a:spcPts val="0"/>
              </a:spcBef>
              <a:spcAft>
                <a:spcPts val="0"/>
              </a:spcAft>
              <a:buNone/>
            </a:pPr>
            <a:r>
              <a:rPr lang="en-GB"/>
              <a:t>https://www.google.co.uk/url?sa=i&amp;url=https%3A%2F%2Fwww.nasa.gov%2Ffeature%2Famazing-earth-satellite-images-from-2021&amp;psig=AOvVaw35RtUriFcP0gybtJZHSQri&amp;ust=1675507415889000&amp;source=images&amp;cd=vfe&amp;ved=0CAwQjRxqFwoTCKDFoNeV-fwCFQAAAAAdAAAAABAH </a:t>
            </a:r>
            <a:endParaRPr/>
          </a:p>
        </p:txBody>
      </p:sp>
      <p:sp>
        <p:nvSpPr>
          <p:cNvPr id="128" name="Google Shape;128;g2067918ede7_0_7: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Can you remember what happened in genesis? Why might this change how Christians care for the Earth? - because God made the world for them and he gave it to them to look after and therefore they would want to look after it and be responsible but also they would want future christians to also experience the wonderful earth that God has given us</a:t>
            </a:r>
            <a:endParaRPr/>
          </a:p>
          <a:p>
            <a:pPr marL="0" lvl="0" indent="0" algn="l" rtl="0">
              <a:spcBef>
                <a:spcPts val="0"/>
              </a:spcBef>
              <a:spcAft>
                <a:spcPts val="0"/>
              </a:spcAft>
              <a:buNone/>
            </a:pPr>
            <a:endParaRPr/>
          </a:p>
          <a:p>
            <a:pPr marL="0" lvl="0" indent="0" algn="l" rtl="0">
              <a:spcBef>
                <a:spcPts val="0"/>
              </a:spcBef>
              <a:spcAft>
                <a:spcPts val="0"/>
              </a:spcAft>
              <a:buNone/>
            </a:pPr>
            <a:r>
              <a:rPr lang="en-GB"/>
              <a:t>Can refer back to the Genesis quote - the word ‘rule’ - do you think this means that humans can take whatever they want from the Earth for their own benefit and they have complete say? Do you think this means we have complete control over other living beings? What would the consequences of thinking like this be?</a:t>
            </a:r>
            <a:endParaRPr/>
          </a:p>
          <a:p>
            <a:pPr marL="0" lvl="0" indent="0" algn="l" rtl="0">
              <a:spcBef>
                <a:spcPts val="0"/>
              </a:spcBef>
              <a:spcAft>
                <a:spcPts val="0"/>
              </a:spcAft>
              <a:buNone/>
            </a:pPr>
            <a:endParaRPr/>
          </a:p>
          <a:p>
            <a:pPr marL="0" lvl="0" indent="0" algn="l" rtl="0">
              <a:spcBef>
                <a:spcPts val="0"/>
              </a:spcBef>
              <a:spcAft>
                <a:spcPts val="0"/>
              </a:spcAft>
              <a:buNone/>
            </a:pPr>
            <a:r>
              <a:rPr lang="en-GB">
                <a:solidFill>
                  <a:srgbClr val="333333"/>
                </a:solidFill>
                <a:latin typeface="Arial"/>
                <a:ea typeface="Arial"/>
                <a:cs typeface="Arial"/>
                <a:sym typeface="Arial"/>
              </a:rPr>
              <a:t>To challenge these ideas, Christians have turned to the second creation account in Genesis 2. In verse 15, humans were placed in the Garden of Eden and instructed to ‘work it and take care of it’. In other words, God has given us the responsibility to act as stewards of his creation – to care for, manage, oversee and protect all that God owns. What an honour and privilege! </a:t>
            </a:r>
            <a:endParaRPr sz="900"/>
          </a:p>
        </p:txBody>
      </p:sp>
      <p:sp>
        <p:nvSpPr>
          <p:cNvPr id="137" name="Google Shape;137;p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6" name="Google Shape;146;p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Discuss and then write down the response.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Satellites - they track the environmental and climate change - give us information and the government create new initiatives based on this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Science - finding new energy sources so we are not using the non-renewable resources and the ones that are contributing to the climate change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Through Science we have gained a better understanding of the natural world and can identify any threats - </a:t>
            </a:r>
            <a:r>
              <a:rPr lang="en-GB" sz="1500" dirty="0">
                <a:solidFill>
                  <a:srgbClr val="222222"/>
                </a:solidFill>
                <a:highlight>
                  <a:srgbClr val="FFFFFF"/>
                </a:highlight>
                <a:latin typeface="Arial"/>
                <a:ea typeface="Arial"/>
                <a:cs typeface="Arial"/>
                <a:sym typeface="Arial"/>
              </a:rPr>
              <a:t>his knowledge has allowed us to develop conservation strategies that help preserve ecosystems and prevent pollution.</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Font typeface="Arial"/>
              <a:buNone/>
            </a:pPr>
            <a:r>
              <a:rPr lang="en-GB" dirty="0"/>
              <a:t>What is the purpose of this text? ‘Genesis explores why the universe and life exists. Science explores how the universe works the way it does.’ This is not the only way Christians interpret the text, however. Many reject the idea that the purpose of the text is to give a scientific description at all. Some see the genre as poetic, requiring different methods of interpretation. Some see it as communicating a message about the nature of God the Creator rather than the mechanism of creation. They see it as a picture of a glorious Creator and wonderful creation</a:t>
            </a:r>
            <a:endParaRPr dirty="0"/>
          </a:p>
        </p:txBody>
      </p:sp>
      <p:sp>
        <p:nvSpPr>
          <p:cNvPr id="154" name="Google Shape;154;p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13877" y="1125468"/>
            <a:ext cx="9144000" cy="112348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800"/>
              <a:buFont typeface="Comic Sans MS"/>
              <a:buNone/>
            </a:pPr>
            <a:r>
              <a:rPr lang="en-GB" sz="4800" u="sng">
                <a:latin typeface="Comic Sans MS"/>
                <a:ea typeface="Comic Sans MS"/>
                <a:cs typeface="Comic Sans MS"/>
                <a:sym typeface="Comic Sans MS"/>
              </a:rPr>
              <a:t>Wednesday 8th February 2023</a:t>
            </a:r>
            <a:endParaRPr sz="4800" u="sng">
              <a:latin typeface="Comic Sans MS"/>
              <a:ea typeface="Comic Sans MS"/>
              <a:cs typeface="Comic Sans MS"/>
              <a:sym typeface="Comic Sans MS"/>
            </a:endParaRPr>
          </a:p>
        </p:txBody>
      </p:sp>
      <p:sp>
        <p:nvSpPr>
          <p:cNvPr id="90" name="Google Shape;90;p13"/>
          <p:cNvSpPr txBox="1">
            <a:spLocks noGrp="1"/>
          </p:cNvSpPr>
          <p:nvPr>
            <p:ph type="subTitle" idx="1"/>
          </p:nvPr>
        </p:nvSpPr>
        <p:spPr>
          <a:xfrm>
            <a:off x="76913" y="2480437"/>
            <a:ext cx="9144000" cy="165546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r>
              <a:rPr lang="en-GB" sz="3200" u="sng">
                <a:latin typeface="Comic Sans MS"/>
                <a:ea typeface="Comic Sans MS"/>
                <a:cs typeface="Comic Sans MS"/>
                <a:sym typeface="Comic Sans MS"/>
              </a:rPr>
              <a:t>L.O. How well are humans responding to their responsibility to care for the Earth? </a:t>
            </a:r>
            <a:endParaRPr sz="3200" u="sng">
              <a:latin typeface="Comic Sans MS"/>
              <a:ea typeface="Comic Sans MS"/>
              <a:cs typeface="Comic Sans MS"/>
              <a:sym typeface="Comic Sans MS"/>
            </a:endParaRPr>
          </a:p>
        </p:txBody>
      </p:sp>
      <p:pic>
        <p:nvPicPr>
          <p:cNvPr id="91" name="Google Shape;91;p13"/>
          <p:cNvPicPr preferRelativeResize="0"/>
          <p:nvPr/>
        </p:nvPicPr>
        <p:blipFill rotWithShape="1">
          <a:blip r:embed="rId3">
            <a:alphaModFix/>
          </a:blip>
          <a:srcRect/>
          <a:stretch/>
        </p:blipFill>
        <p:spPr>
          <a:xfrm>
            <a:off x="337971" y="4705815"/>
            <a:ext cx="5333655" cy="1713623"/>
          </a:xfrm>
          <a:prstGeom prst="rect">
            <a:avLst/>
          </a:prstGeom>
          <a:noFill/>
          <a:ln>
            <a:noFill/>
          </a:ln>
        </p:spPr>
      </p:pic>
      <p:pic>
        <p:nvPicPr>
          <p:cNvPr id="92" name="Google Shape;92;p13"/>
          <p:cNvPicPr preferRelativeResize="0"/>
          <p:nvPr/>
        </p:nvPicPr>
        <p:blipFill rotWithShape="1">
          <a:blip r:embed="rId4">
            <a:alphaModFix/>
          </a:blip>
          <a:srcRect/>
          <a:stretch/>
        </p:blipFill>
        <p:spPr>
          <a:xfrm>
            <a:off x="7283556" y="4000054"/>
            <a:ext cx="4514434" cy="2686728"/>
          </a:xfrm>
          <a:prstGeom prst="rect">
            <a:avLst/>
          </a:prstGeom>
          <a:noFill/>
          <a:ln>
            <a:noFill/>
          </a:ln>
        </p:spPr>
      </p:pic>
      <p:pic>
        <p:nvPicPr>
          <p:cNvPr id="93" name="Google Shape;93;p13"/>
          <p:cNvPicPr preferRelativeResize="0"/>
          <p:nvPr/>
        </p:nvPicPr>
        <p:blipFill rotWithShape="1">
          <a:blip r:embed="rId5">
            <a:alphaModFix/>
          </a:blip>
          <a:srcRect/>
          <a:stretch/>
        </p:blipFill>
        <p:spPr>
          <a:xfrm>
            <a:off x="9327810" y="0"/>
            <a:ext cx="2864190" cy="290487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2"/>
          <p:cNvSpPr txBox="1">
            <a:spLocks noGrp="1"/>
          </p:cNvSpPr>
          <p:nvPr>
            <p:ph type="title"/>
          </p:nvPr>
        </p:nvSpPr>
        <p:spPr>
          <a:xfrm>
            <a:off x="245327" y="543545"/>
            <a:ext cx="1170878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2800"/>
              <a:buFont typeface="Comic Sans MS"/>
              <a:buNone/>
            </a:pPr>
            <a:r>
              <a:rPr lang="en-GB" sz="2800" dirty="0">
                <a:solidFill>
                  <a:srgbClr val="FF0000"/>
                </a:solidFill>
                <a:latin typeface="Comic Sans MS"/>
                <a:ea typeface="Comic Sans MS"/>
                <a:cs typeface="Comic Sans MS"/>
                <a:sym typeface="Comic Sans MS"/>
              </a:rPr>
              <a:t>NS - Imagine someone was looking for evidence that Psalm 8 was true, what kind of actions might they expect to find among Christians? - </a:t>
            </a:r>
            <a:r>
              <a:rPr lang="en-GB" sz="2800" dirty="0" err="1">
                <a:solidFill>
                  <a:srgbClr val="FF0000"/>
                </a:solidFill>
                <a:latin typeface="Comic Sans MS"/>
                <a:ea typeface="Comic Sans MS"/>
                <a:cs typeface="Comic Sans MS"/>
                <a:sym typeface="Comic Sans MS"/>
              </a:rPr>
              <a:t>padlet</a:t>
            </a:r>
            <a:endParaRPr sz="2800" dirty="0">
              <a:solidFill>
                <a:srgbClr val="FF0000"/>
              </a:solidFill>
              <a:latin typeface="Comic Sans MS"/>
              <a:ea typeface="Comic Sans MS"/>
              <a:cs typeface="Comic Sans MS"/>
              <a:sym typeface="Comic Sans M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sz="3000" u="sng">
                <a:latin typeface="Comic Sans MS"/>
                <a:ea typeface="Comic Sans MS"/>
                <a:cs typeface="Comic Sans MS"/>
                <a:sym typeface="Comic Sans MS"/>
              </a:rPr>
              <a:t>Our Christian Vision:</a:t>
            </a:r>
            <a:endParaRPr sz="3000" u="sng">
              <a:latin typeface="Comic Sans MS"/>
              <a:ea typeface="Comic Sans MS"/>
              <a:cs typeface="Comic Sans MS"/>
              <a:sym typeface="Comic Sans MS"/>
            </a:endParaRPr>
          </a:p>
        </p:txBody>
      </p:sp>
      <p:sp>
        <p:nvSpPr>
          <p:cNvPr id="100" name="Google Shape;100;p1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lnSpcReduction="10000"/>
          </a:bodyPr>
          <a:lstStyle/>
          <a:p>
            <a:pPr marL="0" lvl="0" indent="0" algn="ctr" rtl="0">
              <a:spcBef>
                <a:spcPts val="1000"/>
              </a:spcBef>
              <a:spcAft>
                <a:spcPts val="0"/>
              </a:spcAft>
              <a:buNone/>
            </a:pPr>
            <a:r>
              <a:rPr lang="en-GB" dirty="0">
                <a:solidFill>
                  <a:srgbClr val="FF0000"/>
                </a:solidFill>
              </a:rPr>
              <a:t>‘You must love one another as I have loved you.’ John 13 v 34.</a:t>
            </a:r>
            <a:endParaRPr dirty="0">
              <a:solidFill>
                <a:srgbClr val="FF0000"/>
              </a:solidFill>
            </a:endParaRPr>
          </a:p>
          <a:p>
            <a:pPr marL="0" lvl="0" indent="0" algn="ctr" rtl="0">
              <a:spcBef>
                <a:spcPts val="1000"/>
              </a:spcBef>
              <a:spcAft>
                <a:spcPts val="0"/>
              </a:spcAft>
              <a:buNone/>
            </a:pPr>
            <a:endParaRPr dirty="0">
              <a:solidFill>
                <a:srgbClr val="FF0000"/>
              </a:solidFill>
            </a:endParaRPr>
          </a:p>
          <a:p>
            <a:pPr marL="0" lvl="0" indent="0" algn="l" rtl="0">
              <a:spcBef>
                <a:spcPts val="1000"/>
              </a:spcBef>
              <a:spcAft>
                <a:spcPts val="0"/>
              </a:spcAft>
              <a:buNone/>
            </a:pPr>
            <a:r>
              <a:rPr lang="en-GB" dirty="0">
                <a:solidFill>
                  <a:srgbClr val="FF0000"/>
                </a:solidFill>
              </a:rPr>
              <a:t>Our vision and Christian ethos is supported by the following core values: </a:t>
            </a:r>
            <a:endParaRPr dirty="0">
              <a:solidFill>
                <a:srgbClr val="FF0000"/>
              </a:solidFill>
            </a:endParaRPr>
          </a:p>
          <a:p>
            <a:pPr marL="0" lvl="0" indent="0" algn="l" rtl="0">
              <a:spcBef>
                <a:spcPts val="1000"/>
              </a:spcBef>
              <a:spcAft>
                <a:spcPts val="0"/>
              </a:spcAft>
              <a:buNone/>
            </a:pPr>
            <a:r>
              <a:rPr lang="en-GB" dirty="0">
                <a:solidFill>
                  <a:srgbClr val="FF0000"/>
                </a:solidFill>
              </a:rPr>
              <a:t>•Forgiveness and Reconciliation </a:t>
            </a:r>
            <a:endParaRPr dirty="0">
              <a:solidFill>
                <a:srgbClr val="FF0000"/>
              </a:solidFill>
            </a:endParaRPr>
          </a:p>
          <a:p>
            <a:pPr marL="0" lvl="0" indent="0" algn="l" rtl="0">
              <a:spcBef>
                <a:spcPts val="1000"/>
              </a:spcBef>
              <a:spcAft>
                <a:spcPts val="0"/>
              </a:spcAft>
              <a:buNone/>
            </a:pPr>
            <a:r>
              <a:rPr lang="en-GB" dirty="0">
                <a:solidFill>
                  <a:srgbClr val="FF0000"/>
                </a:solidFill>
              </a:rPr>
              <a:t>• Agape </a:t>
            </a:r>
            <a:endParaRPr dirty="0">
              <a:solidFill>
                <a:srgbClr val="FF0000"/>
              </a:solidFill>
            </a:endParaRPr>
          </a:p>
          <a:p>
            <a:pPr marL="0" lvl="0" indent="0" algn="l" rtl="0">
              <a:spcBef>
                <a:spcPts val="1000"/>
              </a:spcBef>
              <a:spcAft>
                <a:spcPts val="0"/>
              </a:spcAft>
              <a:buNone/>
            </a:pPr>
            <a:r>
              <a:rPr lang="en-GB" dirty="0">
                <a:solidFill>
                  <a:srgbClr val="FF0000"/>
                </a:solidFill>
              </a:rPr>
              <a:t>• Compassion and Community </a:t>
            </a:r>
            <a:endParaRPr dirty="0">
              <a:solidFill>
                <a:srgbClr val="FF0000"/>
              </a:solidFill>
            </a:endParaRPr>
          </a:p>
          <a:p>
            <a:pPr marL="0" lvl="0" indent="0" algn="l" rtl="0">
              <a:spcBef>
                <a:spcPts val="1000"/>
              </a:spcBef>
              <a:spcAft>
                <a:spcPts val="0"/>
              </a:spcAft>
              <a:buNone/>
            </a:pPr>
            <a:r>
              <a:rPr lang="en-GB" dirty="0">
                <a:solidFill>
                  <a:srgbClr val="FF0000"/>
                </a:solidFill>
              </a:rPr>
              <a:t>• Equality </a:t>
            </a:r>
            <a:endParaRPr dirty="0">
              <a:solidFill>
                <a:srgbClr val="FF0000"/>
              </a:solidFill>
            </a:endParaRPr>
          </a:p>
          <a:p>
            <a:pPr marL="0" lvl="0" indent="0" algn="l" rtl="0">
              <a:spcBef>
                <a:spcPts val="1000"/>
              </a:spcBef>
              <a:spcAft>
                <a:spcPts val="0"/>
              </a:spcAft>
              <a:buNone/>
            </a:pPr>
            <a:r>
              <a:rPr lang="en-GB" dirty="0">
                <a:solidFill>
                  <a:srgbClr val="FF0000"/>
                </a:solidFill>
              </a:rPr>
              <a:t>• Service and Stewardship </a:t>
            </a: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omic Sans MS"/>
              <a:buNone/>
            </a:pPr>
            <a:r>
              <a:rPr lang="en-GB" sz="3200" u="sng">
                <a:latin typeface="Comic Sans MS"/>
                <a:ea typeface="Comic Sans MS"/>
                <a:cs typeface="Comic Sans MS"/>
                <a:sym typeface="Comic Sans MS"/>
              </a:rPr>
              <a:t>Key vocabulary:</a:t>
            </a:r>
            <a:endParaRPr sz="3200" u="sng">
              <a:latin typeface="Comic Sans MS"/>
              <a:ea typeface="Comic Sans MS"/>
              <a:cs typeface="Comic Sans MS"/>
              <a:sym typeface="Comic Sans MS"/>
            </a:endParaRPr>
          </a:p>
        </p:txBody>
      </p:sp>
      <p:sp>
        <p:nvSpPr>
          <p:cNvPr id="106" name="Google Shape;106;p15"/>
          <p:cNvSpPr txBox="1">
            <a:spLocks noGrp="1"/>
          </p:cNvSpPr>
          <p:nvPr>
            <p:ph type="body" idx="1"/>
          </p:nvPr>
        </p:nvSpPr>
        <p:spPr>
          <a:xfrm>
            <a:off x="838200" y="1825625"/>
            <a:ext cx="10515600" cy="3192300"/>
          </a:xfrm>
          <a:prstGeom prst="rect">
            <a:avLst/>
          </a:pr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sz="2000" b="1">
              <a:latin typeface="Comic Sans MS"/>
              <a:ea typeface="Comic Sans MS"/>
              <a:cs typeface="Comic Sans MS"/>
              <a:sym typeface="Comic Sans MS"/>
            </a:endParaRPr>
          </a:p>
          <a:p>
            <a:pPr marL="228600" lvl="0" indent="-50800" algn="l" rtl="0">
              <a:lnSpc>
                <a:spcPct val="90000"/>
              </a:lnSpc>
              <a:spcBef>
                <a:spcPts val="0"/>
              </a:spcBef>
              <a:spcAft>
                <a:spcPts val="0"/>
              </a:spcAft>
              <a:buClr>
                <a:schemeClr val="dk1"/>
              </a:buClr>
              <a:buSzPts val="2800"/>
              <a:buNone/>
            </a:pPr>
            <a:r>
              <a:rPr lang="en-GB" sz="2000" b="1">
                <a:latin typeface="Comic Sans MS"/>
                <a:ea typeface="Comic Sans MS"/>
                <a:cs typeface="Comic Sans MS"/>
                <a:sym typeface="Comic Sans MS"/>
              </a:rPr>
              <a:t>Responsible </a:t>
            </a:r>
            <a:r>
              <a:rPr lang="en-GB" sz="2000">
                <a:latin typeface="Comic Sans MS"/>
                <a:ea typeface="Comic Sans MS"/>
                <a:cs typeface="Comic Sans MS"/>
                <a:sym typeface="Comic Sans MS"/>
              </a:rPr>
              <a:t>- </a:t>
            </a:r>
            <a:r>
              <a:rPr lang="en-GB" sz="2000">
                <a:solidFill>
                  <a:srgbClr val="202124"/>
                </a:solidFill>
                <a:highlight>
                  <a:srgbClr val="FFFFFF"/>
                </a:highlight>
                <a:latin typeface="Comic Sans MS"/>
                <a:ea typeface="Comic Sans MS"/>
                <a:cs typeface="Comic Sans MS"/>
                <a:sym typeface="Comic Sans MS"/>
              </a:rPr>
              <a:t>means being dependable, making good choices, and taking accountability for your actions. A responsible person would understand that we all have a part to play in making the world a better place.</a:t>
            </a:r>
            <a:endParaRPr sz="2000">
              <a:latin typeface="Comic Sans MS"/>
              <a:ea typeface="Comic Sans MS"/>
              <a:cs typeface="Comic Sans MS"/>
              <a:sym typeface="Comic Sans MS"/>
            </a:endParaRPr>
          </a:p>
          <a:p>
            <a:pPr marL="228600" lvl="0" indent="-50800" algn="l" rtl="0">
              <a:lnSpc>
                <a:spcPct val="90000"/>
              </a:lnSpc>
              <a:spcBef>
                <a:spcPts val="0"/>
              </a:spcBef>
              <a:spcAft>
                <a:spcPts val="0"/>
              </a:spcAft>
              <a:buClr>
                <a:schemeClr val="dk1"/>
              </a:buClr>
              <a:buSzPts val="2800"/>
              <a:buNone/>
            </a:pPr>
            <a:endParaRPr sz="2000">
              <a:latin typeface="Comic Sans MS"/>
              <a:ea typeface="Comic Sans MS"/>
              <a:cs typeface="Comic Sans MS"/>
              <a:sym typeface="Comic Sans MS"/>
            </a:endParaRPr>
          </a:p>
          <a:p>
            <a:pPr marL="228600" lvl="0" indent="-50800" algn="l" rtl="0">
              <a:lnSpc>
                <a:spcPct val="90000"/>
              </a:lnSpc>
              <a:spcBef>
                <a:spcPts val="0"/>
              </a:spcBef>
              <a:spcAft>
                <a:spcPts val="0"/>
              </a:spcAft>
              <a:buClr>
                <a:schemeClr val="dk1"/>
              </a:buClr>
              <a:buSzPts val="2800"/>
              <a:buNone/>
            </a:pPr>
            <a:r>
              <a:rPr lang="en-GB" sz="2000" b="1">
                <a:latin typeface="Comic Sans MS"/>
                <a:ea typeface="Comic Sans MS"/>
                <a:cs typeface="Comic Sans MS"/>
                <a:sym typeface="Comic Sans MS"/>
              </a:rPr>
              <a:t>Harmony</a:t>
            </a:r>
            <a:r>
              <a:rPr lang="en-GB" sz="2000">
                <a:latin typeface="Comic Sans MS"/>
                <a:ea typeface="Comic Sans MS"/>
                <a:cs typeface="Comic Sans MS"/>
                <a:sym typeface="Comic Sans MS"/>
              </a:rPr>
              <a:t> - living together or existing peacefully.</a:t>
            </a:r>
            <a:endParaRPr sz="2000">
              <a:latin typeface="Comic Sans MS"/>
              <a:ea typeface="Comic Sans MS"/>
              <a:cs typeface="Comic Sans MS"/>
              <a:sym typeface="Comic Sans MS"/>
            </a:endParaRPr>
          </a:p>
          <a:p>
            <a:pPr marL="228600" lvl="0" indent="-50800" algn="l" rtl="0">
              <a:lnSpc>
                <a:spcPct val="90000"/>
              </a:lnSpc>
              <a:spcBef>
                <a:spcPts val="0"/>
              </a:spcBef>
              <a:spcAft>
                <a:spcPts val="0"/>
              </a:spcAft>
              <a:buClr>
                <a:schemeClr val="dk1"/>
              </a:buClr>
              <a:buSzPts val="2800"/>
              <a:buNone/>
            </a:pPr>
            <a:endParaRPr sz="2000">
              <a:latin typeface="Comic Sans MS"/>
              <a:ea typeface="Comic Sans MS"/>
              <a:cs typeface="Comic Sans MS"/>
              <a:sym typeface="Comic Sans MS"/>
            </a:endParaRPr>
          </a:p>
          <a:p>
            <a:pPr marL="228600" lvl="0" indent="-50800" algn="l" rtl="0">
              <a:lnSpc>
                <a:spcPct val="90000"/>
              </a:lnSpc>
              <a:spcBef>
                <a:spcPts val="0"/>
              </a:spcBef>
              <a:spcAft>
                <a:spcPts val="0"/>
              </a:spcAft>
              <a:buClr>
                <a:schemeClr val="dk1"/>
              </a:buClr>
              <a:buSzPts val="2800"/>
              <a:buNone/>
            </a:pPr>
            <a:r>
              <a:rPr lang="en-GB" sz="2000" b="1">
                <a:latin typeface="Comic Sans MS"/>
                <a:ea typeface="Comic Sans MS"/>
                <a:cs typeface="Comic Sans MS"/>
                <a:sym typeface="Comic Sans MS"/>
              </a:rPr>
              <a:t>Stewardship </a:t>
            </a:r>
            <a:r>
              <a:rPr lang="en-GB" sz="2000">
                <a:latin typeface="Comic Sans MS"/>
                <a:ea typeface="Comic Sans MS"/>
                <a:cs typeface="Comic Sans MS"/>
                <a:sym typeface="Comic Sans MS"/>
              </a:rPr>
              <a:t>- </a:t>
            </a:r>
            <a:r>
              <a:rPr lang="en-GB" sz="2000">
                <a:solidFill>
                  <a:srgbClr val="202124"/>
                </a:solidFill>
                <a:highlight>
                  <a:srgbClr val="FFFFFF"/>
                </a:highlight>
                <a:latin typeface="Comic Sans MS"/>
                <a:ea typeface="Comic Sans MS"/>
                <a:cs typeface="Comic Sans MS"/>
                <a:sym typeface="Comic Sans MS"/>
              </a:rPr>
              <a:t>the responsibility that Christians have in maintaining and using wisely the gifts that God has bestowed. </a:t>
            </a:r>
            <a:endParaRPr sz="2000">
              <a:latin typeface="Comic Sans MS"/>
              <a:ea typeface="Comic Sans MS"/>
              <a:cs typeface="Comic Sans MS"/>
              <a:sym typeface="Comic Sans MS"/>
            </a:endParaRPr>
          </a:p>
          <a:p>
            <a:pPr marL="228600" lvl="0" indent="-50800" algn="l" rtl="0">
              <a:lnSpc>
                <a:spcPct val="90000"/>
              </a:lnSpc>
              <a:spcBef>
                <a:spcPts val="0"/>
              </a:spcBef>
              <a:spcAft>
                <a:spcPts val="0"/>
              </a:spcAft>
              <a:buClr>
                <a:schemeClr val="dk1"/>
              </a:buClr>
              <a:buSzPts val="2800"/>
              <a:buNone/>
            </a:pPr>
            <a:endParaRPr>
              <a:latin typeface="Comic Sans MS"/>
              <a:ea typeface="Comic Sans MS"/>
              <a:cs typeface="Comic Sans MS"/>
              <a:sym typeface="Comic Sans M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6"/>
          <p:cNvPicPr preferRelativeResize="0"/>
          <p:nvPr/>
        </p:nvPicPr>
        <p:blipFill rotWithShape="1">
          <a:blip r:embed="rId3">
            <a:alphaModFix/>
          </a:blip>
          <a:srcRect/>
          <a:stretch/>
        </p:blipFill>
        <p:spPr>
          <a:xfrm>
            <a:off x="617835" y="214177"/>
            <a:ext cx="4631326" cy="3679397"/>
          </a:xfrm>
          <a:prstGeom prst="rect">
            <a:avLst/>
          </a:prstGeom>
          <a:noFill/>
          <a:ln>
            <a:noFill/>
          </a:ln>
        </p:spPr>
      </p:pic>
      <p:pic>
        <p:nvPicPr>
          <p:cNvPr id="113" name="Google Shape;113;p16"/>
          <p:cNvPicPr preferRelativeResize="0"/>
          <p:nvPr/>
        </p:nvPicPr>
        <p:blipFill rotWithShape="1">
          <a:blip r:embed="rId4">
            <a:alphaModFix/>
          </a:blip>
          <a:srcRect/>
          <a:stretch/>
        </p:blipFill>
        <p:spPr>
          <a:xfrm>
            <a:off x="6683250" y="3596610"/>
            <a:ext cx="5390763" cy="3072735"/>
          </a:xfrm>
          <a:prstGeom prst="rect">
            <a:avLst/>
          </a:prstGeom>
          <a:noFill/>
          <a:ln>
            <a:noFill/>
          </a:ln>
        </p:spPr>
      </p:pic>
      <p:pic>
        <p:nvPicPr>
          <p:cNvPr id="114" name="Google Shape;114;p16"/>
          <p:cNvPicPr preferRelativeResize="0"/>
          <p:nvPr/>
        </p:nvPicPr>
        <p:blipFill rotWithShape="1">
          <a:blip r:embed="rId5">
            <a:alphaModFix/>
          </a:blip>
          <a:srcRect/>
          <a:stretch/>
        </p:blipFill>
        <p:spPr>
          <a:xfrm>
            <a:off x="5894093" y="214177"/>
            <a:ext cx="4558863" cy="3414747"/>
          </a:xfrm>
          <a:prstGeom prst="rect">
            <a:avLst/>
          </a:prstGeom>
          <a:noFill/>
          <a:ln>
            <a:noFill/>
          </a:ln>
        </p:spPr>
      </p:pic>
      <p:sp>
        <p:nvSpPr>
          <p:cNvPr id="115" name="Google Shape;115;p16"/>
          <p:cNvSpPr txBox="1"/>
          <p:nvPr/>
        </p:nvSpPr>
        <p:spPr>
          <a:xfrm>
            <a:off x="293371" y="4114800"/>
            <a:ext cx="6225300" cy="1477500"/>
          </a:xfrm>
          <a:prstGeom prst="rect">
            <a:avLst/>
          </a:prstGeom>
          <a:noFill/>
          <a:ln w="57150"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a:solidFill>
                <a:schemeClr val="dk1"/>
              </a:solidFill>
              <a:latin typeface="Comic Sans MS"/>
              <a:ea typeface="Comic Sans MS"/>
              <a:cs typeface="Comic Sans MS"/>
              <a:sym typeface="Comic Sans MS"/>
            </a:endParaRPr>
          </a:p>
          <a:p>
            <a:pPr marL="0" marR="0" lvl="0" indent="0" algn="ctr" rtl="0">
              <a:spcBef>
                <a:spcPts val="0"/>
              </a:spcBef>
              <a:spcAft>
                <a:spcPts val="0"/>
              </a:spcAft>
              <a:buNone/>
            </a:pPr>
            <a:r>
              <a:rPr lang="en-GB" sz="2500" b="0" i="0" u="none" strike="noStrike" cap="none">
                <a:solidFill>
                  <a:schemeClr val="dk1"/>
                </a:solidFill>
                <a:latin typeface="Comic Sans MS"/>
                <a:ea typeface="Comic Sans MS"/>
                <a:cs typeface="Comic Sans MS"/>
                <a:sym typeface="Comic Sans MS"/>
              </a:rPr>
              <a:t>TTYP: How do you feel looking at the images?</a:t>
            </a:r>
            <a:endParaRPr sz="1900"/>
          </a:p>
          <a:p>
            <a:pPr marL="0" marR="0" lvl="0" indent="0" algn="l" rtl="0">
              <a:spcBef>
                <a:spcPts val="0"/>
              </a:spcBef>
              <a:spcAft>
                <a:spcPts val="0"/>
              </a:spcAft>
              <a:buNone/>
            </a:pPr>
            <a:endParaRPr sz="2000" b="0" i="0" u="none" strike="noStrike" cap="none">
              <a:solidFill>
                <a:schemeClr val="dk1"/>
              </a:solidFill>
              <a:latin typeface="Comic Sans MS"/>
              <a:ea typeface="Comic Sans MS"/>
              <a:cs typeface="Comic Sans MS"/>
              <a:sym typeface="Comic Sans M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7"/>
          <p:cNvPicPr preferRelativeResize="0"/>
          <p:nvPr/>
        </p:nvPicPr>
        <p:blipFill rotWithShape="1">
          <a:blip r:embed="rId3">
            <a:alphaModFix/>
          </a:blip>
          <a:srcRect/>
          <a:stretch/>
        </p:blipFill>
        <p:spPr>
          <a:xfrm>
            <a:off x="617835" y="214177"/>
            <a:ext cx="4631326" cy="3679397"/>
          </a:xfrm>
          <a:prstGeom prst="rect">
            <a:avLst/>
          </a:prstGeom>
          <a:noFill/>
          <a:ln>
            <a:noFill/>
          </a:ln>
        </p:spPr>
      </p:pic>
      <p:pic>
        <p:nvPicPr>
          <p:cNvPr id="122" name="Google Shape;122;p17"/>
          <p:cNvPicPr preferRelativeResize="0"/>
          <p:nvPr/>
        </p:nvPicPr>
        <p:blipFill rotWithShape="1">
          <a:blip r:embed="rId4">
            <a:alphaModFix/>
          </a:blip>
          <a:srcRect/>
          <a:stretch/>
        </p:blipFill>
        <p:spPr>
          <a:xfrm>
            <a:off x="6683250" y="3596610"/>
            <a:ext cx="5390763" cy="3072735"/>
          </a:xfrm>
          <a:prstGeom prst="rect">
            <a:avLst/>
          </a:prstGeom>
          <a:noFill/>
          <a:ln>
            <a:noFill/>
          </a:ln>
        </p:spPr>
      </p:pic>
      <p:pic>
        <p:nvPicPr>
          <p:cNvPr id="123" name="Google Shape;123;p17"/>
          <p:cNvPicPr preferRelativeResize="0"/>
          <p:nvPr/>
        </p:nvPicPr>
        <p:blipFill rotWithShape="1">
          <a:blip r:embed="rId5">
            <a:alphaModFix/>
          </a:blip>
          <a:srcRect/>
          <a:stretch/>
        </p:blipFill>
        <p:spPr>
          <a:xfrm>
            <a:off x="5894093" y="214177"/>
            <a:ext cx="4558863" cy="3414747"/>
          </a:xfrm>
          <a:prstGeom prst="rect">
            <a:avLst/>
          </a:prstGeom>
          <a:noFill/>
          <a:ln>
            <a:noFill/>
          </a:ln>
        </p:spPr>
      </p:pic>
      <p:sp>
        <p:nvSpPr>
          <p:cNvPr id="124" name="Google Shape;124;p17"/>
          <p:cNvSpPr txBox="1"/>
          <p:nvPr/>
        </p:nvSpPr>
        <p:spPr>
          <a:xfrm>
            <a:off x="293371" y="4114800"/>
            <a:ext cx="6225300" cy="2170200"/>
          </a:xfrm>
          <a:prstGeom prst="rect">
            <a:avLst/>
          </a:prstGeom>
          <a:noFill/>
          <a:ln w="57150"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300" b="0" i="0" u="none" strike="noStrike" cap="none">
                <a:solidFill>
                  <a:schemeClr val="dk1"/>
                </a:solidFill>
                <a:latin typeface="Comic Sans MS"/>
                <a:ea typeface="Comic Sans MS"/>
                <a:cs typeface="Comic Sans MS"/>
                <a:sym typeface="Comic Sans MS"/>
              </a:rPr>
              <a:t>TTYP: How do you feel looking at the images?</a:t>
            </a:r>
            <a:endParaRPr sz="1700"/>
          </a:p>
          <a:p>
            <a:pPr marL="0" marR="0" lvl="0" indent="0" algn="ctr" rtl="0">
              <a:spcBef>
                <a:spcPts val="0"/>
              </a:spcBef>
              <a:spcAft>
                <a:spcPts val="0"/>
              </a:spcAft>
              <a:buNone/>
            </a:pPr>
            <a:endParaRPr sz="23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None/>
            </a:pPr>
            <a:r>
              <a:rPr lang="en-GB" sz="2300" b="0" i="0" u="none" strike="noStrike" cap="none">
                <a:solidFill>
                  <a:schemeClr val="dk1"/>
                </a:solidFill>
                <a:latin typeface="Comic Sans MS"/>
                <a:ea typeface="Comic Sans MS"/>
                <a:cs typeface="Comic Sans MS"/>
                <a:sym typeface="Comic Sans MS"/>
              </a:rPr>
              <a:t>How often do you stop and appreciate how amazing the Earth is?</a:t>
            </a:r>
            <a:endParaRPr sz="1700"/>
          </a:p>
          <a:p>
            <a:pPr marL="0" marR="0" lvl="0" indent="0" algn="l" rtl="0">
              <a:spcBef>
                <a:spcPts val="0"/>
              </a:spcBef>
              <a:spcAft>
                <a:spcPts val="0"/>
              </a:spcAft>
              <a:buNone/>
            </a:pPr>
            <a:endParaRPr sz="2000" b="0" i="0" u="none" strike="noStrike" cap="none">
              <a:solidFill>
                <a:schemeClr val="dk1"/>
              </a:solidFill>
              <a:latin typeface="Comic Sans MS"/>
              <a:ea typeface="Comic Sans MS"/>
              <a:cs typeface="Comic Sans MS"/>
              <a:sym typeface="Comic Sans M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p:cNvPicPr preferRelativeResize="0"/>
          <p:nvPr/>
        </p:nvPicPr>
        <p:blipFill rotWithShape="1">
          <a:blip r:embed="rId3">
            <a:alphaModFix/>
          </a:blip>
          <a:srcRect/>
          <a:stretch/>
        </p:blipFill>
        <p:spPr>
          <a:xfrm>
            <a:off x="617835" y="214177"/>
            <a:ext cx="4631326" cy="3679397"/>
          </a:xfrm>
          <a:prstGeom prst="rect">
            <a:avLst/>
          </a:prstGeom>
          <a:noFill/>
          <a:ln>
            <a:noFill/>
          </a:ln>
        </p:spPr>
      </p:pic>
      <p:pic>
        <p:nvPicPr>
          <p:cNvPr id="131" name="Google Shape;131;p18"/>
          <p:cNvPicPr preferRelativeResize="0"/>
          <p:nvPr/>
        </p:nvPicPr>
        <p:blipFill rotWithShape="1">
          <a:blip r:embed="rId4">
            <a:alphaModFix/>
          </a:blip>
          <a:srcRect/>
          <a:stretch/>
        </p:blipFill>
        <p:spPr>
          <a:xfrm>
            <a:off x="6683250" y="3596610"/>
            <a:ext cx="5390763" cy="3072735"/>
          </a:xfrm>
          <a:prstGeom prst="rect">
            <a:avLst/>
          </a:prstGeom>
          <a:noFill/>
          <a:ln>
            <a:noFill/>
          </a:ln>
        </p:spPr>
      </p:pic>
      <p:pic>
        <p:nvPicPr>
          <p:cNvPr id="132" name="Google Shape;132;p18"/>
          <p:cNvPicPr preferRelativeResize="0"/>
          <p:nvPr/>
        </p:nvPicPr>
        <p:blipFill rotWithShape="1">
          <a:blip r:embed="rId5">
            <a:alphaModFix/>
          </a:blip>
          <a:srcRect/>
          <a:stretch/>
        </p:blipFill>
        <p:spPr>
          <a:xfrm>
            <a:off x="5894093" y="214177"/>
            <a:ext cx="4558863" cy="3414747"/>
          </a:xfrm>
          <a:prstGeom prst="rect">
            <a:avLst/>
          </a:prstGeom>
          <a:noFill/>
          <a:ln>
            <a:noFill/>
          </a:ln>
        </p:spPr>
      </p:pic>
      <p:sp>
        <p:nvSpPr>
          <p:cNvPr id="133" name="Google Shape;133;p18"/>
          <p:cNvSpPr txBox="1"/>
          <p:nvPr/>
        </p:nvSpPr>
        <p:spPr>
          <a:xfrm>
            <a:off x="293371" y="4114800"/>
            <a:ext cx="6225300" cy="2555100"/>
          </a:xfrm>
          <a:prstGeom prst="rect">
            <a:avLst/>
          </a:prstGeom>
          <a:noFill/>
          <a:ln w="57150"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0" i="0" u="none" strike="noStrike" cap="none">
                <a:solidFill>
                  <a:schemeClr val="dk1"/>
                </a:solidFill>
                <a:latin typeface="Comic Sans MS"/>
                <a:ea typeface="Comic Sans MS"/>
                <a:cs typeface="Comic Sans MS"/>
                <a:sym typeface="Comic Sans MS"/>
              </a:rPr>
              <a:t>TTYP: How do you feel looking at the images?</a:t>
            </a:r>
            <a:endParaRPr/>
          </a:p>
          <a:p>
            <a:pPr marL="0" marR="0" lvl="0" indent="0" algn="ctr" rtl="0">
              <a:spcBef>
                <a:spcPts val="0"/>
              </a:spcBef>
              <a:spcAft>
                <a:spcPts val="0"/>
              </a:spcAft>
              <a:buNone/>
            </a:pPr>
            <a:endParaRPr sz="20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None/>
            </a:pPr>
            <a:r>
              <a:rPr lang="en-GB" sz="2000" b="0" i="0" u="none" strike="noStrike" cap="none">
                <a:solidFill>
                  <a:schemeClr val="dk1"/>
                </a:solidFill>
                <a:latin typeface="Comic Sans MS"/>
                <a:ea typeface="Comic Sans MS"/>
                <a:cs typeface="Comic Sans MS"/>
                <a:sym typeface="Comic Sans MS"/>
              </a:rPr>
              <a:t>How often do you stop and appreciate how amazing the Earth is?</a:t>
            </a:r>
            <a:endParaRPr/>
          </a:p>
          <a:p>
            <a:pPr marL="0" marR="0" lvl="0" indent="0" algn="ctr" rtl="0">
              <a:spcBef>
                <a:spcPts val="0"/>
              </a:spcBef>
              <a:spcAft>
                <a:spcPts val="0"/>
              </a:spcAft>
              <a:buNone/>
            </a:pPr>
            <a:endParaRPr sz="20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None/>
            </a:pPr>
            <a:r>
              <a:rPr lang="en-GB" sz="2000" b="0" i="0" u="none" strike="noStrike" cap="none">
                <a:solidFill>
                  <a:schemeClr val="dk1"/>
                </a:solidFill>
                <a:latin typeface="Comic Sans MS"/>
                <a:ea typeface="Comic Sans MS"/>
                <a:cs typeface="Comic Sans MS"/>
                <a:sym typeface="Comic Sans MS"/>
              </a:rPr>
              <a:t>Do you think if we reflected on this feeling more regularly, it would have an affect on how people treat the Earth?</a:t>
            </a:r>
            <a:endParaRPr sz="2000" b="0" i="0" u="none" strike="noStrike" cap="none">
              <a:solidFill>
                <a:schemeClr val="dk1"/>
              </a:solidFill>
              <a:latin typeface="Comic Sans MS"/>
              <a:ea typeface="Comic Sans MS"/>
              <a:cs typeface="Comic Sans MS"/>
              <a:sym typeface="Comic Sans M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9"/>
          <p:cNvPicPr preferRelativeResize="0"/>
          <p:nvPr/>
        </p:nvPicPr>
        <p:blipFill rotWithShape="1">
          <a:blip r:embed="rId3">
            <a:alphaModFix/>
          </a:blip>
          <a:srcRect/>
          <a:stretch/>
        </p:blipFill>
        <p:spPr>
          <a:xfrm>
            <a:off x="293371" y="214177"/>
            <a:ext cx="4631326" cy="3900623"/>
          </a:xfrm>
          <a:prstGeom prst="rect">
            <a:avLst/>
          </a:prstGeom>
          <a:noFill/>
          <a:ln>
            <a:noFill/>
          </a:ln>
        </p:spPr>
      </p:pic>
      <p:pic>
        <p:nvPicPr>
          <p:cNvPr id="140" name="Google Shape;140;p19"/>
          <p:cNvPicPr preferRelativeResize="0"/>
          <p:nvPr/>
        </p:nvPicPr>
        <p:blipFill rotWithShape="1">
          <a:blip r:embed="rId4">
            <a:alphaModFix/>
          </a:blip>
          <a:srcRect/>
          <a:stretch/>
        </p:blipFill>
        <p:spPr>
          <a:xfrm>
            <a:off x="6433793" y="3628924"/>
            <a:ext cx="5390763" cy="3072735"/>
          </a:xfrm>
          <a:prstGeom prst="rect">
            <a:avLst/>
          </a:prstGeom>
          <a:noFill/>
          <a:ln>
            <a:noFill/>
          </a:ln>
        </p:spPr>
      </p:pic>
      <p:pic>
        <p:nvPicPr>
          <p:cNvPr id="141" name="Google Shape;141;p19"/>
          <p:cNvPicPr preferRelativeResize="0"/>
          <p:nvPr/>
        </p:nvPicPr>
        <p:blipFill rotWithShape="1">
          <a:blip r:embed="rId5">
            <a:alphaModFix/>
          </a:blip>
          <a:srcRect/>
          <a:stretch/>
        </p:blipFill>
        <p:spPr>
          <a:xfrm>
            <a:off x="5894093" y="214177"/>
            <a:ext cx="4558863" cy="3414747"/>
          </a:xfrm>
          <a:prstGeom prst="rect">
            <a:avLst/>
          </a:prstGeom>
          <a:noFill/>
          <a:ln>
            <a:noFill/>
          </a:ln>
        </p:spPr>
      </p:pic>
      <p:sp>
        <p:nvSpPr>
          <p:cNvPr id="142" name="Google Shape;142;p19"/>
          <p:cNvSpPr txBox="1"/>
          <p:nvPr/>
        </p:nvSpPr>
        <p:spPr>
          <a:xfrm>
            <a:off x="942300" y="4270050"/>
            <a:ext cx="4631326" cy="2308324"/>
          </a:xfrm>
          <a:prstGeom prst="rect">
            <a:avLst/>
          </a:prstGeom>
          <a:noFill/>
          <a:ln w="57150"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0" i="0" u="none" strike="noStrike" cap="none">
                <a:solidFill>
                  <a:schemeClr val="dk1"/>
                </a:solidFill>
                <a:latin typeface="Comic Sans MS"/>
                <a:ea typeface="Comic Sans MS"/>
                <a:cs typeface="Comic Sans MS"/>
                <a:sym typeface="Comic Sans MS"/>
              </a:rPr>
              <a:t>TTYP: Do you think there is a connection between this experience and how reading Genesis 1 might inspire Christians to care for the Earth?</a:t>
            </a:r>
            <a:endParaRPr sz="2400" b="0" i="0" u="none" strike="noStrike" cap="none">
              <a:solidFill>
                <a:schemeClr val="dk1"/>
              </a:solidFill>
              <a:latin typeface="Comic Sans MS"/>
              <a:ea typeface="Comic Sans MS"/>
              <a:cs typeface="Comic Sans MS"/>
              <a:sym typeface="Comic Sans M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588706" y="354422"/>
            <a:ext cx="10515600" cy="928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Comic Sans MS"/>
              <a:buNone/>
            </a:pPr>
            <a:r>
              <a:rPr lang="en-GB" sz="2400" u="sng">
                <a:latin typeface="Comic Sans MS"/>
                <a:ea typeface="Comic Sans MS"/>
                <a:cs typeface="Comic Sans MS"/>
                <a:sym typeface="Comic Sans MS"/>
              </a:rPr>
              <a:t>Psalm 8</a:t>
            </a:r>
            <a:endParaRPr sz="2400" u="sng">
              <a:latin typeface="Comic Sans MS"/>
              <a:ea typeface="Comic Sans MS"/>
              <a:cs typeface="Comic Sans MS"/>
              <a:sym typeface="Comic Sans MS"/>
            </a:endParaRPr>
          </a:p>
        </p:txBody>
      </p:sp>
      <p:sp>
        <p:nvSpPr>
          <p:cNvPr id="149" name="Google Shape;149;p20"/>
          <p:cNvSpPr txBox="1">
            <a:spLocks noGrp="1"/>
          </p:cNvSpPr>
          <p:nvPr>
            <p:ph type="body" idx="1"/>
          </p:nvPr>
        </p:nvSpPr>
        <p:spPr>
          <a:xfrm>
            <a:off x="339200" y="995510"/>
            <a:ext cx="11014500" cy="5574900"/>
          </a:xfrm>
          <a:prstGeom prst="rect">
            <a:avLst/>
          </a:prstGeom>
          <a:noFill/>
          <a:ln>
            <a:noFill/>
          </a:ln>
        </p:spPr>
        <p:txBody>
          <a:bodyPr spcFirstLastPara="1" wrap="square" lIns="91425" tIns="45700" rIns="91425" bIns="45700" anchor="t" anchorCtr="0">
            <a:noAutofit/>
          </a:bodyPr>
          <a:lstStyle/>
          <a:p>
            <a:pPr marL="228600" lvl="0" indent="-179705" algn="l" rtl="0">
              <a:lnSpc>
                <a:spcPct val="90000"/>
              </a:lnSpc>
              <a:spcBef>
                <a:spcPts val="0"/>
              </a:spcBef>
              <a:spcAft>
                <a:spcPts val="0"/>
              </a:spcAft>
              <a:buSzPts val="1400"/>
              <a:buFont typeface="Comic Sans MS"/>
              <a:buChar char="•"/>
            </a:pPr>
            <a:r>
              <a:rPr lang="en-GB" sz="1400" cap="small" dirty="0">
                <a:latin typeface="Comic Sans MS"/>
                <a:ea typeface="Comic Sans MS"/>
                <a:cs typeface="Comic Sans MS"/>
                <a:sym typeface="Comic Sans MS"/>
              </a:rPr>
              <a:t>Lord</a:t>
            </a:r>
            <a:r>
              <a:rPr lang="en-GB" sz="1400" dirty="0">
                <a:latin typeface="Comic Sans MS"/>
                <a:ea typeface="Comic Sans MS"/>
                <a:cs typeface="Comic Sans MS"/>
                <a:sym typeface="Comic Sans MS"/>
              </a:rPr>
              <a:t>, our Lord,</a:t>
            </a:r>
            <a:br>
              <a:rPr lang="en-GB" sz="1400" dirty="0">
                <a:latin typeface="Comic Sans MS"/>
                <a:ea typeface="Comic Sans MS"/>
                <a:cs typeface="Comic Sans MS"/>
                <a:sym typeface="Comic Sans MS"/>
              </a:rPr>
            </a:br>
            <a:r>
              <a:rPr lang="en-GB" sz="1400" dirty="0">
                <a:latin typeface="Comic Sans MS"/>
                <a:ea typeface="Comic Sans MS"/>
                <a:cs typeface="Comic Sans MS"/>
                <a:sym typeface="Comic Sans MS"/>
              </a:rPr>
              <a:t>    how majestic is your name in all the Earth!</a:t>
            </a:r>
            <a:endParaRPr sz="1400" dirty="0">
              <a:latin typeface="Comic Sans MS"/>
              <a:ea typeface="Comic Sans MS"/>
              <a:cs typeface="Comic Sans MS"/>
              <a:sym typeface="Comic Sans MS"/>
            </a:endParaRPr>
          </a:p>
          <a:p>
            <a:pPr marL="228600" lvl="0" indent="-179705" algn="l" rtl="0">
              <a:lnSpc>
                <a:spcPct val="90000"/>
              </a:lnSpc>
              <a:spcBef>
                <a:spcPts val="1000"/>
              </a:spcBef>
              <a:spcAft>
                <a:spcPts val="0"/>
              </a:spcAft>
              <a:buSzPts val="1400"/>
              <a:buFont typeface="Comic Sans MS"/>
              <a:buChar char="•"/>
            </a:pPr>
            <a:r>
              <a:rPr lang="en-GB" sz="1400" dirty="0">
                <a:latin typeface="Comic Sans MS"/>
                <a:ea typeface="Comic Sans MS"/>
                <a:cs typeface="Comic Sans MS"/>
                <a:sym typeface="Comic Sans MS"/>
              </a:rPr>
              <a:t>You have set your glory</a:t>
            </a:r>
            <a:br>
              <a:rPr lang="en-GB" sz="1400" dirty="0">
                <a:latin typeface="Comic Sans MS"/>
                <a:ea typeface="Comic Sans MS"/>
                <a:cs typeface="Comic Sans MS"/>
                <a:sym typeface="Comic Sans MS"/>
              </a:rPr>
            </a:br>
            <a:r>
              <a:rPr lang="en-GB" sz="1400" dirty="0">
                <a:latin typeface="Comic Sans MS"/>
                <a:ea typeface="Comic Sans MS"/>
                <a:cs typeface="Comic Sans MS"/>
                <a:sym typeface="Comic Sans MS"/>
              </a:rPr>
              <a:t>    in the heavens.</a:t>
            </a:r>
            <a:br>
              <a:rPr lang="en-GB" sz="1400" dirty="0">
                <a:latin typeface="Comic Sans MS"/>
                <a:ea typeface="Comic Sans MS"/>
                <a:cs typeface="Comic Sans MS"/>
                <a:sym typeface="Comic Sans MS"/>
              </a:rPr>
            </a:br>
            <a:r>
              <a:rPr lang="en-GB" sz="1400" baseline="30000" dirty="0">
                <a:latin typeface="Comic Sans MS"/>
                <a:ea typeface="Comic Sans MS"/>
                <a:cs typeface="Comic Sans MS"/>
                <a:sym typeface="Comic Sans MS"/>
              </a:rPr>
              <a:t>3 </a:t>
            </a:r>
            <a:r>
              <a:rPr lang="en-GB" sz="1400" dirty="0">
                <a:latin typeface="Comic Sans MS"/>
                <a:ea typeface="Comic Sans MS"/>
                <a:cs typeface="Comic Sans MS"/>
                <a:sym typeface="Comic Sans MS"/>
              </a:rPr>
              <a:t>When I consider your heavens,</a:t>
            </a:r>
            <a:br>
              <a:rPr lang="en-GB" sz="1400" dirty="0">
                <a:latin typeface="Comic Sans MS"/>
                <a:ea typeface="Comic Sans MS"/>
                <a:cs typeface="Comic Sans MS"/>
                <a:sym typeface="Comic Sans MS"/>
              </a:rPr>
            </a:br>
            <a:r>
              <a:rPr lang="en-GB" sz="1400" dirty="0">
                <a:latin typeface="Comic Sans MS"/>
                <a:ea typeface="Comic Sans MS"/>
                <a:cs typeface="Comic Sans MS"/>
                <a:sym typeface="Comic Sans MS"/>
              </a:rPr>
              <a:t>    the work of your fingers,</a:t>
            </a:r>
            <a:br>
              <a:rPr lang="en-GB" sz="1400" dirty="0">
                <a:latin typeface="Comic Sans MS"/>
                <a:ea typeface="Comic Sans MS"/>
                <a:cs typeface="Comic Sans MS"/>
                <a:sym typeface="Comic Sans MS"/>
              </a:rPr>
            </a:br>
            <a:r>
              <a:rPr lang="en-GB" sz="1400" dirty="0">
                <a:latin typeface="Comic Sans MS"/>
                <a:ea typeface="Comic Sans MS"/>
                <a:cs typeface="Comic Sans MS"/>
                <a:sym typeface="Comic Sans MS"/>
              </a:rPr>
              <a:t>the moon and the stars,</a:t>
            </a:r>
            <a:br>
              <a:rPr lang="en-GB" sz="1400" dirty="0">
                <a:latin typeface="Comic Sans MS"/>
                <a:ea typeface="Comic Sans MS"/>
                <a:cs typeface="Comic Sans MS"/>
                <a:sym typeface="Comic Sans MS"/>
              </a:rPr>
            </a:br>
            <a:r>
              <a:rPr lang="en-GB" sz="1400" dirty="0">
                <a:latin typeface="Comic Sans MS"/>
                <a:ea typeface="Comic Sans MS"/>
                <a:cs typeface="Comic Sans MS"/>
                <a:sym typeface="Comic Sans MS"/>
              </a:rPr>
              <a:t>    which you have set in place,</a:t>
            </a:r>
            <a:br>
              <a:rPr lang="en-GB" sz="1400" dirty="0">
                <a:latin typeface="Comic Sans MS"/>
                <a:ea typeface="Comic Sans MS"/>
                <a:cs typeface="Comic Sans MS"/>
                <a:sym typeface="Comic Sans MS"/>
              </a:rPr>
            </a:br>
            <a:r>
              <a:rPr lang="en-GB" sz="1400" baseline="30000" dirty="0">
                <a:latin typeface="Comic Sans MS"/>
                <a:ea typeface="Comic Sans MS"/>
                <a:cs typeface="Comic Sans MS"/>
                <a:sym typeface="Comic Sans MS"/>
              </a:rPr>
              <a:t>4 </a:t>
            </a:r>
            <a:r>
              <a:rPr lang="en-GB" sz="1400" dirty="0">
                <a:latin typeface="Comic Sans MS"/>
                <a:ea typeface="Comic Sans MS"/>
                <a:cs typeface="Comic Sans MS"/>
                <a:sym typeface="Comic Sans MS"/>
              </a:rPr>
              <a:t>what is mankind that you are mindful of them,</a:t>
            </a:r>
            <a:br>
              <a:rPr lang="en-GB" sz="1400" dirty="0">
                <a:latin typeface="Comic Sans MS"/>
                <a:ea typeface="Comic Sans MS"/>
                <a:cs typeface="Comic Sans MS"/>
                <a:sym typeface="Comic Sans MS"/>
              </a:rPr>
            </a:br>
            <a:r>
              <a:rPr lang="en-GB" sz="1400" dirty="0">
                <a:latin typeface="Comic Sans MS"/>
                <a:ea typeface="Comic Sans MS"/>
                <a:cs typeface="Comic Sans MS"/>
                <a:sym typeface="Comic Sans MS"/>
              </a:rPr>
              <a:t>    human beings that you care for them?</a:t>
            </a:r>
            <a:endParaRPr sz="1400" dirty="0">
              <a:latin typeface="Comic Sans MS"/>
              <a:ea typeface="Comic Sans MS"/>
              <a:cs typeface="Comic Sans MS"/>
              <a:sym typeface="Comic Sans MS"/>
            </a:endParaRPr>
          </a:p>
          <a:p>
            <a:pPr marL="228600" lvl="0" indent="-179705" algn="l" rtl="0">
              <a:lnSpc>
                <a:spcPct val="90000"/>
              </a:lnSpc>
              <a:spcBef>
                <a:spcPts val="1000"/>
              </a:spcBef>
              <a:spcAft>
                <a:spcPts val="0"/>
              </a:spcAft>
              <a:buSzPts val="1400"/>
              <a:buChar char="•"/>
            </a:pPr>
            <a:r>
              <a:rPr lang="en-GB" sz="1400" baseline="30000" dirty="0">
                <a:latin typeface="Comic Sans MS"/>
                <a:ea typeface="Comic Sans MS"/>
                <a:cs typeface="Comic Sans MS"/>
                <a:sym typeface="Comic Sans MS"/>
              </a:rPr>
              <a:t>5 </a:t>
            </a:r>
            <a:r>
              <a:rPr lang="en-GB" sz="1400" dirty="0">
                <a:latin typeface="Comic Sans MS"/>
                <a:ea typeface="Comic Sans MS"/>
                <a:cs typeface="Comic Sans MS"/>
                <a:sym typeface="Comic Sans MS"/>
              </a:rPr>
              <a:t>You have made them a little lower than the angels</a:t>
            </a:r>
            <a:br>
              <a:rPr lang="en-GB" sz="1400" dirty="0">
                <a:latin typeface="Comic Sans MS"/>
                <a:ea typeface="Comic Sans MS"/>
                <a:cs typeface="Comic Sans MS"/>
                <a:sym typeface="Comic Sans MS"/>
              </a:rPr>
            </a:br>
            <a:r>
              <a:rPr lang="en-GB" sz="1400" dirty="0">
                <a:latin typeface="Comic Sans MS"/>
                <a:ea typeface="Comic Sans MS"/>
                <a:cs typeface="Comic Sans MS"/>
                <a:sym typeface="Comic Sans MS"/>
              </a:rPr>
              <a:t>    and crowned them with glory and honour.</a:t>
            </a:r>
            <a:br>
              <a:rPr lang="en-GB" sz="1400" dirty="0">
                <a:latin typeface="Comic Sans MS"/>
                <a:ea typeface="Comic Sans MS"/>
                <a:cs typeface="Comic Sans MS"/>
                <a:sym typeface="Comic Sans MS"/>
              </a:rPr>
            </a:br>
            <a:r>
              <a:rPr lang="en-GB" sz="1400" baseline="30000" dirty="0">
                <a:latin typeface="Comic Sans MS"/>
                <a:ea typeface="Comic Sans MS"/>
                <a:cs typeface="Comic Sans MS"/>
                <a:sym typeface="Comic Sans MS"/>
              </a:rPr>
              <a:t>6 </a:t>
            </a:r>
            <a:r>
              <a:rPr lang="en-GB" sz="1400" dirty="0">
                <a:latin typeface="Comic Sans MS"/>
                <a:ea typeface="Comic Sans MS"/>
                <a:cs typeface="Comic Sans MS"/>
                <a:sym typeface="Comic Sans MS"/>
              </a:rPr>
              <a:t>You made them rulers over the works of your hands;</a:t>
            </a:r>
            <a:br>
              <a:rPr lang="en-GB" sz="1400" dirty="0">
                <a:latin typeface="Comic Sans MS"/>
                <a:ea typeface="Comic Sans MS"/>
                <a:cs typeface="Comic Sans MS"/>
                <a:sym typeface="Comic Sans MS"/>
              </a:rPr>
            </a:br>
            <a:r>
              <a:rPr lang="en-GB" sz="1400" dirty="0">
                <a:latin typeface="Comic Sans MS"/>
                <a:ea typeface="Comic Sans MS"/>
                <a:cs typeface="Comic Sans MS"/>
                <a:sym typeface="Comic Sans MS"/>
              </a:rPr>
              <a:t>    you put everything under their feet:</a:t>
            </a:r>
            <a:br>
              <a:rPr lang="en-GB" sz="1400" dirty="0">
                <a:latin typeface="Comic Sans MS"/>
                <a:ea typeface="Comic Sans MS"/>
                <a:cs typeface="Comic Sans MS"/>
                <a:sym typeface="Comic Sans MS"/>
              </a:rPr>
            </a:br>
            <a:r>
              <a:rPr lang="en-GB" sz="1400" baseline="30000" dirty="0">
                <a:latin typeface="Comic Sans MS"/>
                <a:ea typeface="Comic Sans MS"/>
                <a:cs typeface="Comic Sans MS"/>
                <a:sym typeface="Comic Sans MS"/>
              </a:rPr>
              <a:t>7 </a:t>
            </a:r>
            <a:r>
              <a:rPr lang="en-GB" sz="1400" dirty="0">
                <a:latin typeface="Comic Sans MS"/>
                <a:ea typeface="Comic Sans MS"/>
                <a:cs typeface="Comic Sans MS"/>
                <a:sym typeface="Comic Sans MS"/>
              </a:rPr>
              <a:t>all flocks and herds,</a:t>
            </a:r>
            <a:br>
              <a:rPr lang="en-GB" sz="1400" dirty="0">
                <a:latin typeface="Comic Sans MS"/>
                <a:ea typeface="Comic Sans MS"/>
                <a:cs typeface="Comic Sans MS"/>
                <a:sym typeface="Comic Sans MS"/>
              </a:rPr>
            </a:br>
            <a:r>
              <a:rPr lang="en-GB" sz="1400" dirty="0">
                <a:latin typeface="Comic Sans MS"/>
                <a:ea typeface="Comic Sans MS"/>
                <a:cs typeface="Comic Sans MS"/>
                <a:sym typeface="Comic Sans MS"/>
              </a:rPr>
              <a:t>    and the animals of the wild,</a:t>
            </a:r>
            <a:br>
              <a:rPr lang="en-GB" sz="1400" dirty="0">
                <a:latin typeface="Comic Sans MS"/>
                <a:ea typeface="Comic Sans MS"/>
                <a:cs typeface="Comic Sans MS"/>
                <a:sym typeface="Comic Sans MS"/>
              </a:rPr>
            </a:br>
            <a:r>
              <a:rPr lang="en-GB" sz="1400" baseline="30000" dirty="0">
                <a:latin typeface="Comic Sans MS"/>
                <a:ea typeface="Comic Sans MS"/>
                <a:cs typeface="Comic Sans MS"/>
                <a:sym typeface="Comic Sans MS"/>
              </a:rPr>
              <a:t>8 </a:t>
            </a:r>
            <a:r>
              <a:rPr lang="en-GB" sz="1400" dirty="0">
                <a:latin typeface="Comic Sans MS"/>
                <a:ea typeface="Comic Sans MS"/>
                <a:cs typeface="Comic Sans MS"/>
                <a:sym typeface="Comic Sans MS"/>
              </a:rPr>
              <a:t>the birds in the sky,</a:t>
            </a:r>
            <a:br>
              <a:rPr lang="en-GB" sz="1400" dirty="0">
                <a:latin typeface="Comic Sans MS"/>
                <a:ea typeface="Comic Sans MS"/>
                <a:cs typeface="Comic Sans MS"/>
                <a:sym typeface="Comic Sans MS"/>
              </a:rPr>
            </a:br>
            <a:r>
              <a:rPr lang="en-GB" sz="1400" dirty="0">
                <a:latin typeface="Comic Sans MS"/>
                <a:ea typeface="Comic Sans MS"/>
                <a:cs typeface="Comic Sans MS"/>
                <a:sym typeface="Comic Sans MS"/>
              </a:rPr>
              <a:t>    and the fish in the sea,</a:t>
            </a:r>
            <a:br>
              <a:rPr lang="en-GB" sz="1400" dirty="0">
                <a:latin typeface="Comic Sans MS"/>
                <a:ea typeface="Comic Sans MS"/>
                <a:cs typeface="Comic Sans MS"/>
                <a:sym typeface="Comic Sans MS"/>
              </a:rPr>
            </a:br>
            <a:r>
              <a:rPr lang="en-GB" sz="1400" dirty="0">
                <a:latin typeface="Comic Sans MS"/>
                <a:ea typeface="Comic Sans MS"/>
                <a:cs typeface="Comic Sans MS"/>
                <a:sym typeface="Comic Sans MS"/>
              </a:rPr>
              <a:t>    all that swim the paths of the seas.</a:t>
            </a:r>
            <a:endParaRPr sz="1400" dirty="0">
              <a:latin typeface="Comic Sans MS"/>
              <a:ea typeface="Comic Sans MS"/>
              <a:cs typeface="Comic Sans MS"/>
              <a:sym typeface="Comic Sans MS"/>
            </a:endParaRPr>
          </a:p>
          <a:p>
            <a:pPr marL="228600" lvl="0" indent="-179705" algn="l" rtl="0">
              <a:lnSpc>
                <a:spcPct val="90000"/>
              </a:lnSpc>
              <a:spcBef>
                <a:spcPts val="1000"/>
              </a:spcBef>
              <a:spcAft>
                <a:spcPts val="0"/>
              </a:spcAft>
              <a:buSzPts val="1400"/>
              <a:buChar char="•"/>
            </a:pPr>
            <a:r>
              <a:rPr lang="en-GB" sz="1400" baseline="30000" dirty="0">
                <a:latin typeface="Comic Sans MS"/>
                <a:ea typeface="Comic Sans MS"/>
                <a:cs typeface="Comic Sans MS"/>
                <a:sym typeface="Comic Sans MS"/>
              </a:rPr>
              <a:t>9 </a:t>
            </a:r>
            <a:r>
              <a:rPr lang="en-GB" sz="1400" cap="small" dirty="0">
                <a:latin typeface="Comic Sans MS"/>
                <a:ea typeface="Comic Sans MS"/>
                <a:cs typeface="Comic Sans MS"/>
                <a:sym typeface="Comic Sans MS"/>
              </a:rPr>
              <a:t>Lord</a:t>
            </a:r>
            <a:r>
              <a:rPr lang="en-GB" sz="1400" dirty="0">
                <a:latin typeface="Comic Sans MS"/>
                <a:ea typeface="Comic Sans MS"/>
                <a:cs typeface="Comic Sans MS"/>
                <a:sym typeface="Comic Sans MS"/>
              </a:rPr>
              <a:t>, our Lord,</a:t>
            </a:r>
            <a:br>
              <a:rPr lang="en-GB" sz="1400" dirty="0">
                <a:latin typeface="Comic Sans MS"/>
                <a:ea typeface="Comic Sans MS"/>
                <a:cs typeface="Comic Sans MS"/>
                <a:sym typeface="Comic Sans MS"/>
              </a:rPr>
            </a:br>
            <a:r>
              <a:rPr lang="en-GB" sz="1400" dirty="0">
                <a:latin typeface="Comic Sans MS"/>
                <a:ea typeface="Comic Sans MS"/>
                <a:cs typeface="Comic Sans MS"/>
                <a:sym typeface="Comic Sans MS"/>
              </a:rPr>
              <a:t>    how majestic is your name in all the earth!</a:t>
            </a:r>
            <a:endParaRPr sz="1400" dirty="0">
              <a:latin typeface="Comic Sans MS"/>
              <a:ea typeface="Comic Sans MS"/>
              <a:cs typeface="Comic Sans MS"/>
              <a:sym typeface="Comic Sans MS"/>
            </a:endParaRPr>
          </a:p>
          <a:p>
            <a:pPr marL="0" lvl="0" indent="0" algn="l" rtl="0">
              <a:lnSpc>
                <a:spcPct val="90000"/>
              </a:lnSpc>
              <a:spcBef>
                <a:spcPts val="1000"/>
              </a:spcBef>
              <a:spcAft>
                <a:spcPts val="0"/>
              </a:spcAft>
              <a:buClr>
                <a:schemeClr val="dk1"/>
              </a:buClr>
              <a:buSzPts val="2800"/>
              <a:buNone/>
            </a:pPr>
            <a:endParaRPr dirty="0">
              <a:latin typeface="Comic Sans MS"/>
              <a:ea typeface="Comic Sans MS"/>
              <a:cs typeface="Comic Sans MS"/>
              <a:sym typeface="Comic Sans MS"/>
            </a:endParaRPr>
          </a:p>
        </p:txBody>
      </p:sp>
      <p:sp>
        <p:nvSpPr>
          <p:cNvPr id="150" name="Google Shape;150;p20"/>
          <p:cNvSpPr txBox="1"/>
          <p:nvPr/>
        </p:nvSpPr>
        <p:spPr>
          <a:xfrm>
            <a:off x="7785300" y="874150"/>
            <a:ext cx="4092600" cy="510906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u="sng" dirty="0">
              <a:solidFill>
                <a:srgbClr val="FF0000"/>
              </a:solidFill>
              <a:latin typeface="Comic Sans MS"/>
              <a:ea typeface="Comic Sans MS"/>
              <a:cs typeface="Comic Sans MS"/>
              <a:sym typeface="Comic Sans MS"/>
            </a:endParaRPr>
          </a:p>
          <a:p>
            <a:pPr marL="0" lvl="0" indent="0" algn="ctr" rtl="0">
              <a:spcBef>
                <a:spcPts val="0"/>
              </a:spcBef>
              <a:spcAft>
                <a:spcPts val="0"/>
              </a:spcAft>
              <a:buNone/>
            </a:pPr>
            <a:endParaRPr sz="2400" u="sng" dirty="0">
              <a:solidFill>
                <a:srgbClr val="FF0000"/>
              </a:solidFill>
              <a:latin typeface="Comic Sans MS"/>
              <a:ea typeface="Comic Sans MS"/>
              <a:cs typeface="Comic Sans MS"/>
              <a:sym typeface="Comic Sans MS"/>
            </a:endParaRPr>
          </a:p>
          <a:p>
            <a:pPr marL="0" lvl="0" indent="0" algn="ctr" rtl="0">
              <a:spcBef>
                <a:spcPts val="0"/>
              </a:spcBef>
              <a:spcAft>
                <a:spcPts val="0"/>
              </a:spcAft>
              <a:buNone/>
            </a:pPr>
            <a:r>
              <a:rPr lang="en-GB" sz="2400" u="sng" dirty="0">
                <a:solidFill>
                  <a:srgbClr val="FF0000"/>
                </a:solidFill>
                <a:latin typeface="Comic Sans MS"/>
                <a:ea typeface="Comic Sans MS"/>
                <a:cs typeface="Comic Sans MS"/>
                <a:sym typeface="Comic Sans MS"/>
              </a:rPr>
              <a:t>How might this passage make Christians feel about God, the world, themselves and other creatures?</a:t>
            </a:r>
            <a:endParaRPr sz="2400" u="sng" dirty="0">
              <a:solidFill>
                <a:srgbClr val="FF0000"/>
              </a:solidFill>
              <a:latin typeface="Comic Sans MS"/>
              <a:ea typeface="Comic Sans MS"/>
              <a:cs typeface="Comic Sans MS"/>
              <a:sym typeface="Comic Sans MS"/>
            </a:endParaRPr>
          </a:p>
          <a:p>
            <a:pPr marL="0" lvl="0" indent="0" algn="ctr" rtl="0">
              <a:spcBef>
                <a:spcPts val="0"/>
              </a:spcBef>
              <a:spcAft>
                <a:spcPts val="0"/>
              </a:spcAft>
              <a:buNone/>
            </a:pPr>
            <a:endParaRPr sz="2400" u="sng" dirty="0">
              <a:solidFill>
                <a:srgbClr val="FF0000"/>
              </a:solidFill>
              <a:latin typeface="Comic Sans MS"/>
              <a:ea typeface="Comic Sans MS"/>
              <a:cs typeface="Comic Sans MS"/>
              <a:sym typeface="Comic Sans MS"/>
            </a:endParaRPr>
          </a:p>
          <a:p>
            <a:pPr marL="0" lvl="0" indent="0" algn="ctr" rtl="0">
              <a:spcBef>
                <a:spcPts val="0"/>
              </a:spcBef>
              <a:spcAft>
                <a:spcPts val="0"/>
              </a:spcAft>
              <a:buNone/>
            </a:pPr>
            <a:r>
              <a:rPr lang="en-GB" sz="2400" u="sng" dirty="0">
                <a:solidFill>
                  <a:srgbClr val="FF0000"/>
                </a:solidFill>
                <a:latin typeface="Comic Sans MS"/>
                <a:ea typeface="Comic Sans MS"/>
                <a:cs typeface="Comic Sans MS"/>
                <a:sym typeface="Comic Sans MS"/>
              </a:rPr>
              <a:t>How does it make you feel</a:t>
            </a:r>
            <a:r>
              <a:rPr lang="en-GB" sz="2400" u="sng" dirty="0" smtClean="0">
                <a:solidFill>
                  <a:srgbClr val="FF0000"/>
                </a:solidFill>
                <a:latin typeface="Comic Sans MS"/>
                <a:ea typeface="Comic Sans MS"/>
                <a:cs typeface="Comic Sans MS"/>
                <a:sym typeface="Comic Sans MS"/>
              </a:rPr>
              <a:t>?</a:t>
            </a:r>
          </a:p>
          <a:p>
            <a:pPr marL="0" lvl="0" indent="0" algn="ctr" rtl="0">
              <a:spcBef>
                <a:spcPts val="0"/>
              </a:spcBef>
              <a:spcAft>
                <a:spcPts val="0"/>
              </a:spcAft>
              <a:buNone/>
            </a:pPr>
            <a:endParaRPr lang="en-GB" sz="2400" u="sng" dirty="0">
              <a:solidFill>
                <a:srgbClr val="FF0000"/>
              </a:solidFill>
              <a:latin typeface="Comic Sans MS"/>
              <a:ea typeface="Comic Sans MS"/>
              <a:cs typeface="Comic Sans MS"/>
              <a:sym typeface="Comic Sans MS"/>
            </a:endParaRPr>
          </a:p>
          <a:p>
            <a:pPr marL="0" lvl="0" indent="0" algn="ctr" rtl="0">
              <a:spcBef>
                <a:spcPts val="0"/>
              </a:spcBef>
              <a:spcAft>
                <a:spcPts val="0"/>
              </a:spcAft>
              <a:buNone/>
            </a:pPr>
            <a:r>
              <a:rPr lang="en-GB" sz="2400" u="sng" dirty="0" smtClean="0">
                <a:solidFill>
                  <a:srgbClr val="FF0000"/>
                </a:solidFill>
                <a:latin typeface="Comic Sans MS"/>
                <a:ea typeface="Comic Sans MS"/>
                <a:cs typeface="Comic Sans MS"/>
                <a:sym typeface="Comic Sans MS"/>
              </a:rPr>
              <a:t>What do you think the responsibility of humans is according to Christians?</a:t>
            </a:r>
            <a:endParaRPr sz="2400" u="sng" dirty="0">
              <a:solidFill>
                <a:srgbClr val="FF0000"/>
              </a:solidFill>
              <a:latin typeface="Comic Sans MS"/>
              <a:ea typeface="Comic Sans MS"/>
              <a:cs typeface="Comic Sans MS"/>
              <a:sym typeface="Comic Sans MS"/>
            </a:endParaRPr>
          </a:p>
          <a:p>
            <a:pPr marL="0" lvl="0" indent="0" algn="ctr" rtl="0">
              <a:spcBef>
                <a:spcPts val="0"/>
              </a:spcBef>
              <a:spcAft>
                <a:spcPts val="0"/>
              </a:spcAft>
              <a:buNone/>
            </a:pPr>
            <a:endParaRPr sz="1600" dirty="0">
              <a:latin typeface="Comic Sans MS"/>
              <a:ea typeface="Comic Sans MS"/>
              <a:cs typeface="Comic Sans MS"/>
              <a:sym typeface="Comic Sans MS"/>
            </a:endParaRPr>
          </a:p>
          <a:p>
            <a:pPr marL="0" lvl="0" indent="0" algn="ctr" rtl="0">
              <a:spcBef>
                <a:spcPts val="0"/>
              </a:spcBef>
              <a:spcAft>
                <a:spcPts val="0"/>
              </a:spcAft>
              <a:buNone/>
            </a:pPr>
            <a:endParaRPr sz="1600" dirty="0">
              <a:latin typeface="Comic Sans MS"/>
              <a:ea typeface="Comic Sans MS"/>
              <a:cs typeface="Comic Sans MS"/>
              <a:sym typeface="Comic Sans M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omic Sans MS"/>
              <a:buNone/>
            </a:pPr>
            <a:r>
              <a:rPr lang="en-GB" sz="3600" u="sng">
                <a:latin typeface="Comic Sans MS"/>
                <a:ea typeface="Comic Sans MS"/>
                <a:cs typeface="Comic Sans MS"/>
                <a:sym typeface="Comic Sans MS"/>
              </a:rPr>
              <a:t>How could science help us to ensure we are fulfilling this responsibility?</a:t>
            </a:r>
            <a:endParaRPr sz="3600" u="sng">
              <a:latin typeface="Comic Sans MS"/>
              <a:ea typeface="Comic Sans MS"/>
              <a:cs typeface="Comic Sans MS"/>
              <a:sym typeface="Comic Sans MS"/>
            </a:endParaRPr>
          </a:p>
        </p:txBody>
      </p:sp>
      <p:pic>
        <p:nvPicPr>
          <p:cNvPr id="2" name="Picture 1"/>
          <p:cNvPicPr>
            <a:picLocks noChangeAspect="1"/>
          </p:cNvPicPr>
          <p:nvPr/>
        </p:nvPicPr>
        <p:blipFill>
          <a:blip r:embed="rId3"/>
          <a:stretch>
            <a:fillRect/>
          </a:stretch>
        </p:blipFill>
        <p:spPr>
          <a:xfrm>
            <a:off x="161096" y="4032802"/>
            <a:ext cx="3765737" cy="2686050"/>
          </a:xfrm>
          <a:prstGeom prst="rect">
            <a:avLst/>
          </a:prstGeom>
        </p:spPr>
      </p:pic>
      <p:pic>
        <p:nvPicPr>
          <p:cNvPr id="3" name="Picture 2"/>
          <p:cNvPicPr>
            <a:picLocks noChangeAspect="1"/>
          </p:cNvPicPr>
          <p:nvPr/>
        </p:nvPicPr>
        <p:blipFill rotWithShape="1">
          <a:blip r:embed="rId4"/>
          <a:srcRect l="6878" r="46507"/>
          <a:stretch/>
        </p:blipFill>
        <p:spPr>
          <a:xfrm>
            <a:off x="4313582" y="2961239"/>
            <a:ext cx="3113936" cy="3757613"/>
          </a:xfrm>
          <a:prstGeom prst="rect">
            <a:avLst/>
          </a:prstGeom>
        </p:spPr>
      </p:pic>
      <p:pic>
        <p:nvPicPr>
          <p:cNvPr id="4" name="Picture 3"/>
          <p:cNvPicPr>
            <a:picLocks noChangeAspect="1"/>
          </p:cNvPicPr>
          <p:nvPr/>
        </p:nvPicPr>
        <p:blipFill>
          <a:blip r:embed="rId5"/>
          <a:stretch>
            <a:fillRect/>
          </a:stretch>
        </p:blipFill>
        <p:spPr>
          <a:xfrm>
            <a:off x="7814267" y="4226227"/>
            <a:ext cx="3737112" cy="249262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TotalTime>
  <Words>1474</Words>
  <Application>Microsoft Office PowerPoint</Application>
  <PresentationFormat>Widescreen</PresentationFormat>
  <Paragraphs>96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Comic Sans MS</vt:lpstr>
      <vt:lpstr>Office Theme</vt:lpstr>
      <vt:lpstr>Wednesday 8th February 2023</vt:lpstr>
      <vt:lpstr>Our Christian Vision:</vt:lpstr>
      <vt:lpstr>Key vocabulary:</vt:lpstr>
      <vt:lpstr>PowerPoint Presentation</vt:lpstr>
      <vt:lpstr>PowerPoint Presentation</vt:lpstr>
      <vt:lpstr>PowerPoint Presentation</vt:lpstr>
      <vt:lpstr>PowerPoint Presentation</vt:lpstr>
      <vt:lpstr>Psalm 8</vt:lpstr>
      <vt:lpstr>How could science help us to ensure we are fulfilling this responsibility?</vt:lpstr>
      <vt:lpstr>NS - Imagine someone was looking for evidence that Psalm 8 was true, what kind of actions might they expect to find among Christians? - padlet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Wednesday 8th February 2023</dc:title>
  <dc:creator>ST-Rochelle-D</dc:creator>
  <cp:lastModifiedBy>simrat</cp:lastModifiedBy>
  <cp:revision>8</cp:revision>
  <cp:lastPrinted>2023-02-08T07:08:14Z</cp:lastPrinted>
  <dcterms:modified xsi:type="dcterms:W3CDTF">2023-03-30T06:39:49Z</dcterms:modified>
</cp:coreProperties>
</file>